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51" r:id="rId1"/>
    <p:sldMasterId id="2147484189" r:id="rId2"/>
  </p:sldMasterIdLst>
  <p:notesMasterIdLst>
    <p:notesMasterId r:id="rId21"/>
  </p:notesMasterIdLst>
  <p:handoutMasterIdLst>
    <p:handoutMasterId r:id="rId22"/>
  </p:handoutMasterIdLst>
  <p:sldIdLst>
    <p:sldId id="258" r:id="rId3"/>
    <p:sldId id="263" r:id="rId4"/>
    <p:sldId id="259" r:id="rId5"/>
    <p:sldId id="265" r:id="rId6"/>
    <p:sldId id="262" r:id="rId7"/>
    <p:sldId id="260" r:id="rId8"/>
    <p:sldId id="261" r:id="rId9"/>
    <p:sldId id="267" r:id="rId10"/>
    <p:sldId id="269" r:id="rId11"/>
    <p:sldId id="274" r:id="rId12"/>
    <p:sldId id="271" r:id="rId13"/>
    <p:sldId id="275" r:id="rId14"/>
    <p:sldId id="278" r:id="rId15"/>
    <p:sldId id="277" r:id="rId16"/>
    <p:sldId id="280" r:id="rId17"/>
    <p:sldId id="283" r:id="rId18"/>
    <p:sldId id="281" r:id="rId19"/>
    <p:sldId id="282" r:id="rId20"/>
  </p:sldIdLst>
  <p:sldSz cx="12192000" cy="6858000"/>
  <p:notesSz cx="6858000" cy="9144000"/>
  <p:defaultTextStyle>
    <a:defPPr>
      <a:defRPr lang="it-IT"/>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C272C2-FAAC-4B37-5224-1CCA91BCD21B}" name="Gerosa Tiziano" initials="GT" userId="S::tiziano.gerosa@supsi.ch::34e6bb36-0861-44e6-9ccd-ca5ae5cf319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41C78"/>
    <a:srgbClr val="3F4DCE"/>
    <a:srgbClr val="5C68D5"/>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405"/>
  </p:normalViewPr>
  <p:slideViewPr>
    <p:cSldViewPr>
      <p:cViewPr varScale="1">
        <p:scale>
          <a:sx n="67" d="100"/>
          <a:sy n="67" d="100"/>
        </p:scale>
        <p:origin x="604" y="4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iziano.gerosa\switchdrive\Night_2_Travel\4_Publications\SFOE_Mobility_Research_Conference\Slide\Evolution_GHG_since_1990_2023-04%20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iziano.gerosa\switchdrive\Night_2_Travel\4_Publications\SFOE_Mobility_Research_Conference\Slide\consumi.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tiziano.gerosa\switchdrive\Night_2_Travel\4_Publications\SFOE_Mobility_Research_Conference\Slide\consumi.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tiziano.gerosa\switchdrive\Night_2_Travel\4_Publications\SFOE_Mobility_Research_Conference\Slide\descriptiv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tiziano.gerosa\switchdrive\Night_2_Travel\4_Publications\SFOE_Mobility_Research_Conference\Slide\descriptive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948711681045987E-2"/>
          <c:y val="0.10027962209758441"/>
          <c:w val="0.93908014140437723"/>
          <c:h val="0.77876153142211868"/>
        </c:manualLayout>
      </c:layout>
      <c:lineChart>
        <c:grouping val="stacked"/>
        <c:varyColors val="0"/>
        <c:ser>
          <c:idx val="0"/>
          <c:order val="0"/>
          <c:tx>
            <c:strRef>
              <c:f>Total!$B$81</c:f>
              <c:strCache>
                <c:ptCount val="1"/>
                <c:pt idx="0">
                  <c:v>Aviation</c:v>
                </c:pt>
              </c:strCache>
            </c:strRef>
          </c:tx>
          <c:spPr>
            <a:ln w="50800" cap="flat" cmpd="dbl" algn="ctr">
              <a:solidFill>
                <a:srgbClr val="0070C0"/>
              </a:solidFill>
              <a:miter lim="800000"/>
            </a:ln>
            <a:effectLst/>
          </c:spPr>
          <c:marker>
            <c:symbol val="none"/>
          </c:marker>
          <c:cat>
            <c:numRef>
              <c:f>Total!$C$79:$AH$79</c:f>
              <c:numCache>
                <c:formatCode>General</c:formatCode>
                <c:ptCount val="32"/>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numCache>
            </c:numRef>
          </c:cat>
          <c:val>
            <c:numRef>
              <c:f>Total!$C$81:$AH$81</c:f>
              <c:numCache>
                <c:formatCode>General</c:formatCode>
                <c:ptCount val="32"/>
                <c:pt idx="0">
                  <c:v>3.3435231021987075</c:v>
                </c:pt>
                <c:pt idx="1">
                  <c:v>3.2499643975602108</c:v>
                </c:pt>
                <c:pt idx="2">
                  <c:v>3.4453458493250886</c:v>
                </c:pt>
                <c:pt idx="3">
                  <c:v>3.5773464618938746</c:v>
                </c:pt>
                <c:pt idx="4">
                  <c:v>3.6811921110185493</c:v>
                </c:pt>
                <c:pt idx="5">
                  <c:v>3.9079268010470241</c:v>
                </c:pt>
                <c:pt idx="6">
                  <c:v>4.0520173685352381</c:v>
                </c:pt>
                <c:pt idx="7">
                  <c:v>4.1911467759547012</c:v>
                </c:pt>
                <c:pt idx="8">
                  <c:v>4.3760738821325518</c:v>
                </c:pt>
                <c:pt idx="9">
                  <c:v>4.6817450785583006</c:v>
                </c:pt>
                <c:pt idx="10">
                  <c:v>4.8832446096004158</c:v>
                </c:pt>
                <c:pt idx="11">
                  <c:v>4.6004198842609307</c:v>
                </c:pt>
                <c:pt idx="12">
                  <c:v>4.2390628990337627</c:v>
                </c:pt>
                <c:pt idx="13">
                  <c:v>3.8126152665387867</c:v>
                </c:pt>
                <c:pt idx="14">
                  <c:v>3.6020078358500101</c:v>
                </c:pt>
                <c:pt idx="15">
                  <c:v>3.6394234930813116</c:v>
                </c:pt>
                <c:pt idx="16">
                  <c:v>3.8158676370679467</c:v>
                </c:pt>
                <c:pt idx="17">
                  <c:v>4.0859988956791788</c:v>
                </c:pt>
                <c:pt idx="18">
                  <c:v>4.3826647295654757</c:v>
                </c:pt>
                <c:pt idx="19">
                  <c:v>4.1966440954927577</c:v>
                </c:pt>
                <c:pt idx="20">
                  <c:v>4.4074647253299135</c:v>
                </c:pt>
                <c:pt idx="21">
                  <c:v>4.7176710938695843</c:v>
                </c:pt>
                <c:pt idx="22">
                  <c:v>4.8260732844961707</c:v>
                </c:pt>
                <c:pt idx="23">
                  <c:v>4.8791299345761692</c:v>
                </c:pt>
                <c:pt idx="24">
                  <c:v>4.9084617205177796</c:v>
                </c:pt>
                <c:pt idx="25">
                  <c:v>5.0766888689909484</c:v>
                </c:pt>
                <c:pt idx="26">
                  <c:v>5.3196698751676461</c:v>
                </c:pt>
                <c:pt idx="27">
                  <c:v>5.4612076513765979</c:v>
                </c:pt>
                <c:pt idx="28">
                  <c:v>5.7786104219839958</c:v>
                </c:pt>
                <c:pt idx="29">
                  <c:v>5.8499588622579441</c:v>
                </c:pt>
                <c:pt idx="30">
                  <c:v>2.1452135118323987</c:v>
                </c:pt>
                <c:pt idx="31">
                  <c:v>2.3950980456997568</c:v>
                </c:pt>
              </c:numCache>
            </c:numRef>
          </c:val>
          <c:smooth val="0"/>
          <c:extLst>
            <c:ext xmlns:c16="http://schemas.microsoft.com/office/drawing/2014/chart" uri="{C3380CC4-5D6E-409C-BE32-E72D297353CC}">
              <c16:uniqueId val="{00000000-1118-41AA-BDE2-EF15242B17FC}"/>
            </c:ext>
          </c:extLst>
        </c:ser>
        <c:ser>
          <c:idx val="1"/>
          <c:order val="1"/>
          <c:tx>
            <c:strRef>
              <c:f>Total!$B$82</c:f>
              <c:strCache>
                <c:ptCount val="1"/>
                <c:pt idx="0">
                  <c:v>Car and motocycles</c:v>
                </c:pt>
              </c:strCache>
            </c:strRef>
          </c:tx>
          <c:spPr>
            <a:ln w="50800" cap="flat" cmpd="dbl" algn="ctr">
              <a:solidFill>
                <a:srgbClr val="C00000"/>
              </a:solidFill>
              <a:miter lim="800000"/>
            </a:ln>
            <a:effectLst/>
          </c:spPr>
          <c:marker>
            <c:symbol val="none"/>
          </c:marker>
          <c:cat>
            <c:numRef>
              <c:f>Total!$C$79:$AH$79</c:f>
              <c:numCache>
                <c:formatCode>General</c:formatCode>
                <c:ptCount val="32"/>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numCache>
            </c:numRef>
          </c:cat>
          <c:val>
            <c:numRef>
              <c:f>Total!$C$82:$AH$82</c:f>
              <c:numCache>
                <c:formatCode>General</c:formatCode>
                <c:ptCount val="32"/>
                <c:pt idx="0">
                  <c:v>10.40565210718292</c:v>
                </c:pt>
                <c:pt idx="1">
                  <c:v>10.703594588287279</c:v>
                </c:pt>
                <c:pt idx="2">
                  <c:v>10.613129411884813</c:v>
                </c:pt>
                <c:pt idx="3">
                  <c:v>10.428787818141624</c:v>
                </c:pt>
                <c:pt idx="4">
                  <c:v>10.127828015162484</c:v>
                </c:pt>
                <c:pt idx="5">
                  <c:v>10.27530246883283</c:v>
                </c:pt>
                <c:pt idx="6">
                  <c:v>10.417975605198819</c:v>
                </c:pt>
                <c:pt idx="7">
                  <c:v>10.657145981608712</c:v>
                </c:pt>
                <c:pt idx="8">
                  <c:v>10.93966437668934</c:v>
                </c:pt>
                <c:pt idx="9">
                  <c:v>11.190058527382627</c:v>
                </c:pt>
                <c:pt idx="10">
                  <c:v>11.455209881507058</c:v>
                </c:pt>
                <c:pt idx="11">
                  <c:v>11.533001782955093</c:v>
                </c:pt>
                <c:pt idx="12">
                  <c:v>11.593860147451551</c:v>
                </c:pt>
                <c:pt idx="13">
                  <c:v>11.594238336236032</c:v>
                </c:pt>
                <c:pt idx="14">
                  <c:v>11.521726021047254</c:v>
                </c:pt>
                <c:pt idx="15">
                  <c:v>11.432738421550001</c:v>
                </c:pt>
                <c:pt idx="16">
                  <c:v>11.353184595952918</c:v>
                </c:pt>
                <c:pt idx="17">
                  <c:v>11.340529571370531</c:v>
                </c:pt>
                <c:pt idx="18">
                  <c:v>11.474381234354151</c:v>
                </c:pt>
                <c:pt idx="19">
                  <c:v>11.638090112828337</c:v>
                </c:pt>
                <c:pt idx="20">
                  <c:v>11.671022439354774</c:v>
                </c:pt>
                <c:pt idx="21">
                  <c:v>11.608761257794082</c:v>
                </c:pt>
                <c:pt idx="22">
                  <c:v>11.595793948049396</c:v>
                </c:pt>
                <c:pt idx="23">
                  <c:v>11.585615036625503</c:v>
                </c:pt>
                <c:pt idx="24">
                  <c:v>11.553052320892993</c:v>
                </c:pt>
                <c:pt idx="25">
                  <c:v>11.472975735806136</c:v>
                </c:pt>
                <c:pt idx="26">
                  <c:v>11.423836482967831</c:v>
                </c:pt>
                <c:pt idx="27">
                  <c:v>11.333867146354716</c:v>
                </c:pt>
                <c:pt idx="28">
                  <c:v>11.170644321088385</c:v>
                </c:pt>
                <c:pt idx="29">
                  <c:v>11.089878900664747</c:v>
                </c:pt>
                <c:pt idx="30">
                  <c:v>9.7131589132749934</c:v>
                </c:pt>
                <c:pt idx="31">
                  <c:v>10.101412497022183</c:v>
                </c:pt>
              </c:numCache>
            </c:numRef>
          </c:val>
          <c:smooth val="0"/>
          <c:extLst>
            <c:ext xmlns:c16="http://schemas.microsoft.com/office/drawing/2014/chart" uri="{C3380CC4-5D6E-409C-BE32-E72D297353CC}">
              <c16:uniqueId val="{00000001-1118-41AA-BDE2-EF15242B17FC}"/>
            </c:ext>
          </c:extLst>
        </c:ser>
        <c:ser>
          <c:idx val="2"/>
          <c:order val="2"/>
          <c:tx>
            <c:strRef>
              <c:f>Total!$B$83</c:f>
              <c:strCache>
                <c:ptCount val="1"/>
                <c:pt idx="0">
                  <c:v>Total</c:v>
                </c:pt>
              </c:strCache>
            </c:strRef>
          </c:tx>
          <c:spPr>
            <a:ln w="50800" cap="flat" cmpd="dbl" algn="ctr">
              <a:solidFill>
                <a:srgbClr val="7030A0"/>
              </a:solidFill>
              <a:miter lim="800000"/>
            </a:ln>
            <a:effectLst/>
          </c:spPr>
          <c:marker>
            <c:symbol val="none"/>
          </c:marker>
          <c:cat>
            <c:numRef>
              <c:f>Total!$C$79:$AH$79</c:f>
              <c:numCache>
                <c:formatCode>General</c:formatCode>
                <c:ptCount val="32"/>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numCache>
            </c:numRef>
          </c:cat>
          <c:val>
            <c:numRef>
              <c:f>Total!$C$83:$AH$83</c:f>
              <c:numCache>
                <c:formatCode>General</c:formatCode>
                <c:ptCount val="32"/>
                <c:pt idx="0">
                  <c:v>41.566708417085522</c:v>
                </c:pt>
                <c:pt idx="1">
                  <c:v>43.232079880810055</c:v>
                </c:pt>
                <c:pt idx="2">
                  <c:v>42.849704365851586</c:v>
                </c:pt>
                <c:pt idx="3">
                  <c:v>40.289678756482154</c:v>
                </c:pt>
                <c:pt idx="4">
                  <c:v>39.422335492913739</c:v>
                </c:pt>
                <c:pt idx="5">
                  <c:v>39.915136026650707</c:v>
                </c:pt>
                <c:pt idx="6">
                  <c:v>40.260922699642798</c:v>
                </c:pt>
                <c:pt idx="7">
                  <c:v>38.646653583664182</c:v>
                </c:pt>
                <c:pt idx="8">
                  <c:v>39.691637254720035</c:v>
                </c:pt>
                <c:pt idx="9">
                  <c:v>38.922010192567292</c:v>
                </c:pt>
                <c:pt idx="10">
                  <c:v>37.69652735076231</c:v>
                </c:pt>
                <c:pt idx="11">
                  <c:v>39.411281041772732</c:v>
                </c:pt>
                <c:pt idx="12">
                  <c:v>38.141688811362862</c:v>
                </c:pt>
                <c:pt idx="13">
                  <c:v>39.615737283152619</c:v>
                </c:pt>
                <c:pt idx="14">
                  <c:v>40.478696235085074</c:v>
                </c:pt>
                <c:pt idx="15">
                  <c:v>41.146961739852387</c:v>
                </c:pt>
                <c:pt idx="16">
                  <c:v>40.715866002587582</c:v>
                </c:pt>
                <c:pt idx="17">
                  <c:v>38.512761985933686</c:v>
                </c:pt>
                <c:pt idx="18">
                  <c:v>39.471548079694294</c:v>
                </c:pt>
                <c:pt idx="19">
                  <c:v>38.003806772022649</c:v>
                </c:pt>
                <c:pt idx="20">
                  <c:v>39.34178846761921</c:v>
                </c:pt>
                <c:pt idx="21">
                  <c:v>34.970622861575748</c:v>
                </c:pt>
                <c:pt idx="22">
                  <c:v>36.200340960686496</c:v>
                </c:pt>
                <c:pt idx="23">
                  <c:v>36.997675833285804</c:v>
                </c:pt>
                <c:pt idx="24">
                  <c:v>33.061820803553005</c:v>
                </c:pt>
                <c:pt idx="25">
                  <c:v>32.448222879394834</c:v>
                </c:pt>
                <c:pt idx="26">
                  <c:v>32.563820288232051</c:v>
                </c:pt>
                <c:pt idx="27">
                  <c:v>31.544616775546721</c:v>
                </c:pt>
                <c:pt idx="28">
                  <c:v>29.880248711068198</c:v>
                </c:pt>
                <c:pt idx="29">
                  <c:v>29.622440822152615</c:v>
                </c:pt>
                <c:pt idx="30">
                  <c:v>32.019825589750944</c:v>
                </c:pt>
                <c:pt idx="31">
                  <c:v>32.723829219928255</c:v>
                </c:pt>
              </c:numCache>
            </c:numRef>
          </c:val>
          <c:smooth val="0"/>
          <c:extLst>
            <c:ext xmlns:c16="http://schemas.microsoft.com/office/drawing/2014/chart" uri="{C3380CC4-5D6E-409C-BE32-E72D297353CC}">
              <c16:uniqueId val="{00000002-1118-41AA-BDE2-EF15242B17FC}"/>
            </c:ext>
          </c:extLst>
        </c:ser>
        <c:dLbls>
          <c:showLegendKey val="0"/>
          <c:showVal val="0"/>
          <c:showCatName val="0"/>
          <c:showSerName val="0"/>
          <c:showPercent val="0"/>
          <c:showBubbleSize val="0"/>
        </c:dLbls>
        <c:smooth val="0"/>
        <c:axId val="1177695456"/>
        <c:axId val="1177697376"/>
      </c:lineChart>
      <c:catAx>
        <c:axId val="1177695456"/>
        <c:scaling>
          <c:orientation val="minMax"/>
        </c:scaling>
        <c:delete val="0"/>
        <c:axPos val="b"/>
        <c:majorGridlines>
          <c:spPr>
            <a:ln w="9525" cap="flat" cmpd="sng" algn="ctr">
              <a:solidFill>
                <a:schemeClr val="bg1">
                  <a:lumMod val="7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CH"/>
          </a:p>
        </c:txPr>
        <c:crossAx val="1177697376"/>
        <c:crosses val="autoZero"/>
        <c:auto val="1"/>
        <c:lblAlgn val="ctr"/>
        <c:lblOffset val="100"/>
        <c:noMultiLvlLbl val="0"/>
      </c:catAx>
      <c:valAx>
        <c:axId val="1177697376"/>
        <c:scaling>
          <c:orientation val="minMax"/>
          <c:max val="60"/>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CH"/>
          </a:p>
        </c:txPr>
        <c:crossAx val="117769545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CH"/>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913839039082651"/>
          <c:y val="0"/>
          <c:w val="0.74587684280539768"/>
          <c:h val="1"/>
        </c:manualLayout>
      </c:layout>
      <c:barChart>
        <c:barDir val="bar"/>
        <c:grouping val="clustered"/>
        <c:varyColors val="0"/>
        <c:ser>
          <c:idx val="0"/>
          <c:order val="0"/>
          <c:spPr>
            <a:noFill/>
            <a:ln w="25400" cap="flat" cmpd="sng" algn="ctr">
              <a:solidFill>
                <a:schemeClr val="accent1"/>
              </a:solidFill>
              <a:miter lim="800000"/>
            </a:ln>
            <a:effectLst/>
          </c:spPr>
          <c:invertIfNegative val="0"/>
          <c:dPt>
            <c:idx val="0"/>
            <c:invertIfNegative val="0"/>
            <c:bubble3D val="0"/>
            <c:spPr>
              <a:solidFill>
                <a:schemeClr val="accent6"/>
              </a:solidFill>
              <a:ln w="25400" cap="flat" cmpd="sng" algn="ctr">
                <a:solidFill>
                  <a:schemeClr val="accent6"/>
                </a:solidFill>
                <a:miter lim="800000"/>
              </a:ln>
              <a:effectLst/>
            </c:spPr>
            <c:extLst>
              <c:ext xmlns:c16="http://schemas.microsoft.com/office/drawing/2014/chart" uri="{C3380CC4-5D6E-409C-BE32-E72D297353CC}">
                <c16:uniqueId val="{00000001-D13F-4FB2-8A70-6FCC0549678C}"/>
              </c:ext>
            </c:extLst>
          </c:dPt>
          <c:dPt>
            <c:idx val="1"/>
            <c:invertIfNegative val="0"/>
            <c:bubble3D val="0"/>
            <c:spPr>
              <a:solidFill>
                <a:schemeClr val="accent6"/>
              </a:solidFill>
              <a:ln w="25400" cap="flat" cmpd="sng" algn="ctr">
                <a:solidFill>
                  <a:schemeClr val="accent6"/>
                </a:solidFill>
                <a:miter lim="800000"/>
              </a:ln>
              <a:effectLst/>
            </c:spPr>
            <c:extLst>
              <c:ext xmlns:c16="http://schemas.microsoft.com/office/drawing/2014/chart" uri="{C3380CC4-5D6E-409C-BE32-E72D297353CC}">
                <c16:uniqueId val="{00000003-D13F-4FB2-8A70-6FCC0549678C}"/>
              </c:ext>
            </c:extLst>
          </c:dPt>
          <c:dPt>
            <c:idx val="2"/>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5-D13F-4FB2-8A70-6FCC0549678C}"/>
              </c:ext>
            </c:extLst>
          </c:dPt>
          <c:dPt>
            <c:idx val="3"/>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7-D13F-4FB2-8A70-6FCC0549678C}"/>
              </c:ext>
            </c:extLst>
          </c:dPt>
          <c:dPt>
            <c:idx val="4"/>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9-D13F-4FB2-8A70-6FCC0549678C}"/>
              </c:ext>
            </c:extLst>
          </c:dPt>
          <c:dPt>
            <c:idx val="5"/>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B-D13F-4FB2-8A70-6FCC0549678C}"/>
              </c:ext>
            </c:extLst>
          </c:dPt>
          <c:dPt>
            <c:idx val="6"/>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D-D13F-4FB2-8A70-6FCC0549678C}"/>
              </c:ext>
            </c:extLst>
          </c:dPt>
          <c:dPt>
            <c:idx val="7"/>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0F-D13F-4FB2-8A70-6FCC0549678C}"/>
              </c:ext>
            </c:extLst>
          </c:dPt>
          <c:dPt>
            <c:idx val="8"/>
            <c:invertIfNegative val="0"/>
            <c:bubble3D val="0"/>
            <c:spPr>
              <a:solidFill>
                <a:srgbClr val="C00000"/>
              </a:solidFill>
              <a:ln w="25400" cap="flat" cmpd="sng" algn="ctr">
                <a:solidFill>
                  <a:srgbClr val="C00000"/>
                </a:solidFill>
                <a:miter lim="800000"/>
              </a:ln>
              <a:effectLst/>
            </c:spPr>
            <c:extLst>
              <c:ext xmlns:c16="http://schemas.microsoft.com/office/drawing/2014/chart" uri="{C3380CC4-5D6E-409C-BE32-E72D297353CC}">
                <c16:uniqueId val="{00000011-D13F-4FB2-8A70-6FCC0549678C}"/>
              </c:ext>
            </c:extLst>
          </c:dPt>
          <c:dPt>
            <c:idx val="9"/>
            <c:invertIfNegative val="0"/>
            <c:bubble3D val="0"/>
            <c:spPr>
              <a:solidFill>
                <a:schemeClr val="accent3"/>
              </a:solidFill>
              <a:ln w="25400" cap="flat" cmpd="sng" algn="ctr">
                <a:solidFill>
                  <a:schemeClr val="accent3"/>
                </a:solidFill>
                <a:miter lim="800000"/>
              </a:ln>
              <a:effectLst/>
            </c:spPr>
            <c:extLst>
              <c:ext xmlns:c16="http://schemas.microsoft.com/office/drawing/2014/chart" uri="{C3380CC4-5D6E-409C-BE32-E72D297353CC}">
                <c16:uniqueId val="{00000013-D13F-4FB2-8A70-6FCC0549678C}"/>
              </c:ext>
            </c:extLst>
          </c:dPt>
          <c:dPt>
            <c:idx val="10"/>
            <c:invertIfNegative val="0"/>
            <c:bubble3D val="0"/>
            <c:spPr>
              <a:solidFill>
                <a:schemeClr val="accent3"/>
              </a:solidFill>
              <a:ln w="25400" cap="flat" cmpd="sng" algn="ctr">
                <a:solidFill>
                  <a:schemeClr val="accent3"/>
                </a:solidFill>
                <a:miter lim="800000"/>
              </a:ln>
              <a:effectLst/>
            </c:spPr>
            <c:extLst>
              <c:ext xmlns:c16="http://schemas.microsoft.com/office/drawing/2014/chart" uri="{C3380CC4-5D6E-409C-BE32-E72D297353CC}">
                <c16:uniqueId val="{00000015-D13F-4FB2-8A70-6FCC0549678C}"/>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65000"/>
                        <a:lumOff val="35000"/>
                      </a:schemeClr>
                    </a:solidFill>
                    <a:latin typeface="+mn-lt"/>
                    <a:ea typeface="+mn-ea"/>
                    <a:cs typeface="+mn-cs"/>
                  </a:defRPr>
                </a:pPr>
                <a:endParaRPr lang="it-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Foglio1!$J$3:$J$13</c:f>
              <c:strCache>
                <c:ptCount val="11"/>
                <c:pt idx="0">
                  <c:v>National rail</c:v>
                </c:pt>
                <c:pt idx="1">
                  <c:v>European rail</c:v>
                </c:pt>
                <c:pt idx="2">
                  <c:v>Electric car</c:v>
                </c:pt>
                <c:pt idx="3">
                  <c:v>Plug-in car</c:v>
                </c:pt>
                <c:pt idx="4">
                  <c:v>Motorcycle</c:v>
                </c:pt>
                <c:pt idx="5">
                  <c:v>Bus</c:v>
                </c:pt>
                <c:pt idx="6">
                  <c:v>Hybrid car</c:v>
                </c:pt>
                <c:pt idx="7">
                  <c:v>Diesel car</c:v>
                </c:pt>
                <c:pt idx="8">
                  <c:v>Petrol car</c:v>
                </c:pt>
                <c:pt idx="9">
                  <c:v>Long-haul flight</c:v>
                </c:pt>
                <c:pt idx="10">
                  <c:v>Short-haul flight</c:v>
                </c:pt>
              </c:strCache>
            </c:strRef>
          </c:cat>
          <c:val>
            <c:numRef>
              <c:f>Foglio1!$K$3:$K$13</c:f>
              <c:numCache>
                <c:formatCode>0.00</c:formatCode>
                <c:ptCount val="11"/>
                <c:pt idx="0">
                  <c:v>11.150665539999999</c:v>
                </c:pt>
                <c:pt idx="1">
                  <c:v>24.555520989999998</c:v>
                </c:pt>
                <c:pt idx="2">
                  <c:v>75.14886051655148</c:v>
                </c:pt>
                <c:pt idx="3">
                  <c:v>130.40136356241049</c:v>
                </c:pt>
                <c:pt idx="4">
                  <c:v>149.01428278832361</c:v>
                </c:pt>
                <c:pt idx="5">
                  <c:v>152.23258352941176</c:v>
                </c:pt>
                <c:pt idx="6">
                  <c:v>170.65976575146573</c:v>
                </c:pt>
                <c:pt idx="7">
                  <c:v>190.02103248299477</c:v>
                </c:pt>
                <c:pt idx="8">
                  <c:v>220.61504552872873</c:v>
                </c:pt>
                <c:pt idx="9">
                  <c:v>238.17405640962167</c:v>
                </c:pt>
                <c:pt idx="10">
                  <c:v>262.97172476743538</c:v>
                </c:pt>
              </c:numCache>
            </c:numRef>
          </c:val>
          <c:extLst>
            <c:ext xmlns:c16="http://schemas.microsoft.com/office/drawing/2014/chart" uri="{C3380CC4-5D6E-409C-BE32-E72D297353CC}">
              <c16:uniqueId val="{00000016-D13F-4FB2-8A70-6FCC0549678C}"/>
            </c:ext>
          </c:extLst>
        </c:ser>
        <c:dLbls>
          <c:dLblPos val="inEnd"/>
          <c:showLegendKey val="0"/>
          <c:showVal val="1"/>
          <c:showCatName val="0"/>
          <c:showSerName val="0"/>
          <c:showPercent val="0"/>
          <c:showBubbleSize val="0"/>
        </c:dLbls>
        <c:gapWidth val="227"/>
        <c:overlap val="-48"/>
        <c:axId val="242446160"/>
        <c:axId val="242450736"/>
      </c:barChart>
      <c:catAx>
        <c:axId val="24244616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CH"/>
          </a:p>
        </c:txPr>
        <c:crossAx val="242450736"/>
        <c:crosses val="autoZero"/>
        <c:auto val="1"/>
        <c:lblAlgn val="ctr"/>
        <c:lblOffset val="100"/>
        <c:noMultiLvlLbl val="0"/>
      </c:catAx>
      <c:valAx>
        <c:axId val="242450736"/>
        <c:scaling>
          <c:orientation val="minMax"/>
        </c:scaling>
        <c:delete val="1"/>
        <c:axPos val="b"/>
        <c:numFmt formatCode="0" sourceLinked="0"/>
        <c:majorTickMark val="none"/>
        <c:minorTickMark val="none"/>
        <c:tickLblPos val="nextTo"/>
        <c:crossAx val="2424461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75000"/>
        </a:schemeClr>
      </a:solidFill>
    </a:ln>
    <a:effectLst/>
  </c:spPr>
  <c:txPr>
    <a:bodyPr/>
    <a:lstStyle/>
    <a:p>
      <a:pPr>
        <a:defRPr/>
      </a:pPr>
      <a:endParaRPr lang="it-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7-8C2C-406C-8456-212195615A71}"/>
              </c:ext>
            </c:extLst>
          </c:dPt>
          <c:dPt>
            <c:idx val="1"/>
            <c:invertIfNegative val="0"/>
            <c:bubble3D val="0"/>
            <c:spPr>
              <a:solidFill>
                <a:srgbClr val="C00000"/>
              </a:solidFill>
              <a:ln>
                <a:noFill/>
              </a:ln>
              <a:effectLst/>
            </c:spPr>
            <c:extLst>
              <c:ext xmlns:c16="http://schemas.microsoft.com/office/drawing/2014/chart" uri="{C3380CC4-5D6E-409C-BE32-E72D297353CC}">
                <c16:uniqueId val="{00000001-8C2C-406C-8456-212195615A71}"/>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3-8C2C-406C-8456-212195615A71}"/>
              </c:ext>
            </c:extLst>
          </c:dPt>
          <c:dPt>
            <c:idx val="3"/>
            <c:invertIfNegative val="0"/>
            <c:bubble3D val="0"/>
            <c:spPr>
              <a:solidFill>
                <a:schemeClr val="bg1">
                  <a:lumMod val="65000"/>
                </a:schemeClr>
              </a:solidFill>
              <a:ln>
                <a:noFill/>
              </a:ln>
              <a:effectLst/>
            </c:spPr>
            <c:extLst>
              <c:ext xmlns:c16="http://schemas.microsoft.com/office/drawing/2014/chart" uri="{C3380CC4-5D6E-409C-BE32-E72D297353CC}">
                <c16:uniqueId val="{00000005-8C2C-406C-8456-212195615A71}"/>
              </c:ext>
            </c:extLst>
          </c:dPt>
          <c:cat>
            <c:strRef>
              <c:f>means!$C$4:$C$7</c:f>
              <c:strCache>
                <c:ptCount val="4"/>
                <c:pt idx="0">
                  <c:v>Plane</c:v>
                </c:pt>
                <c:pt idx="1">
                  <c:v>Car</c:v>
                </c:pt>
                <c:pt idx="2">
                  <c:v>Train</c:v>
                </c:pt>
                <c:pt idx="3">
                  <c:v>Other</c:v>
                </c:pt>
              </c:strCache>
            </c:strRef>
          </c:cat>
          <c:val>
            <c:numRef>
              <c:f>means!$D$4:$D$7</c:f>
              <c:numCache>
                <c:formatCode>General</c:formatCode>
                <c:ptCount val="4"/>
                <c:pt idx="0">
                  <c:v>0.43959999999999999</c:v>
                </c:pt>
                <c:pt idx="1">
                  <c:v>0.34079999999999999</c:v>
                </c:pt>
                <c:pt idx="2">
                  <c:v>0.16170000000000001</c:v>
                </c:pt>
                <c:pt idx="3">
                  <c:v>5.79E-2</c:v>
                </c:pt>
              </c:numCache>
            </c:numRef>
          </c:val>
          <c:extLst>
            <c:ext xmlns:c16="http://schemas.microsoft.com/office/drawing/2014/chart" uri="{C3380CC4-5D6E-409C-BE32-E72D297353CC}">
              <c16:uniqueId val="{00000006-8C2C-406C-8456-212195615A71}"/>
            </c:ext>
          </c:extLst>
        </c:ser>
        <c:dLbls>
          <c:showLegendKey val="0"/>
          <c:showVal val="0"/>
          <c:showCatName val="0"/>
          <c:showSerName val="0"/>
          <c:showPercent val="0"/>
          <c:showBubbleSize val="0"/>
        </c:dLbls>
        <c:gapWidth val="50"/>
        <c:axId val="1539157631"/>
        <c:axId val="1539158111"/>
      </c:barChart>
      <c:catAx>
        <c:axId val="1539157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CH"/>
          </a:p>
        </c:txPr>
        <c:crossAx val="1539158111"/>
        <c:crosses val="autoZero"/>
        <c:auto val="1"/>
        <c:lblAlgn val="ctr"/>
        <c:lblOffset val="100"/>
        <c:noMultiLvlLbl val="0"/>
      </c:catAx>
      <c:valAx>
        <c:axId val="1539158111"/>
        <c:scaling>
          <c:orientation val="minMax"/>
          <c:max val="0.4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CH"/>
          </a:p>
        </c:txPr>
        <c:crossAx val="1539157631"/>
        <c:crosses val="autoZero"/>
        <c:crossBetween val="between"/>
      </c:valAx>
      <c:spPr>
        <a:noFill/>
        <a:ln>
          <a:noFill/>
        </a:ln>
        <a:effectLst/>
      </c:spPr>
    </c:plotArea>
    <c:plotVisOnly val="1"/>
    <c:dispBlanksAs val="gap"/>
    <c:showDLblsOverMax val="0"/>
  </c:chart>
  <c:spPr>
    <a:noFill/>
    <a:ln>
      <a:solidFill>
        <a:schemeClr val="bg1">
          <a:lumMod val="75000"/>
        </a:schemeClr>
      </a:solidFill>
    </a:ln>
    <a:effectLst/>
  </c:spPr>
  <c:txPr>
    <a:bodyPr/>
    <a:lstStyle/>
    <a:p>
      <a:pPr>
        <a:defRPr/>
      </a:pPr>
      <a:endParaRPr lang="it-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438440006035429"/>
          <c:y val="1.6490303831192172E-2"/>
          <c:w val="0.59105479039690878"/>
          <c:h val="0.94873274316853451"/>
        </c:manualLayout>
      </c:layout>
      <c:barChart>
        <c:barDir val="bar"/>
        <c:grouping val="clustered"/>
        <c:varyColors val="0"/>
        <c:ser>
          <c:idx val="0"/>
          <c:order val="0"/>
          <c:spPr>
            <a:solidFill>
              <a:srgbClr val="5C68D5"/>
            </a:solidFill>
            <a:ln>
              <a:noFill/>
            </a:ln>
            <a:effectLst/>
          </c:spPr>
          <c:invertIfNegative val="0"/>
          <c:cat>
            <c:multiLvlStrRef>
              <c:f>Foglio1!$O$6:$P$31</c:f>
              <c:multiLvlStrCache>
                <c:ptCount val="23"/>
                <c:lvl>
                  <c:pt idx="0">
                    <c:v>Votes to green parties 2019</c:v>
                  </c:pt>
                  <c:pt idx="1">
                    <c:v>urban centre</c:v>
                  </c:pt>
                  <c:pt idx="2">
                    <c:v>town or suburb</c:v>
                  </c:pt>
                  <c:pt idx="3">
                    <c:v>village or dispersed rural area </c:v>
                  </c:pt>
                  <c:pt idx="4">
                    <c:v>with children</c:v>
                  </c:pt>
                  <c:pt idx="5">
                    <c:v>couple without children</c:v>
                  </c:pt>
                  <c:pt idx="6">
                    <c:v>one-person</c:v>
                  </c:pt>
                  <c:pt idx="7">
                    <c:v>other inactives</c:v>
                  </c:pt>
                  <c:pt idx="8">
                    <c:v>retired</c:v>
                  </c:pt>
                  <c:pt idx="9">
                    <c:v>unemployed</c:v>
                  </c:pt>
                  <c:pt idx="10">
                    <c:v>employed</c:v>
                  </c:pt>
                  <c:pt idx="11">
                    <c:v>7,459 or more</c:v>
                  </c:pt>
                  <c:pt idx="12">
                    <c:v>from 5,064 to 7,458</c:v>
                  </c:pt>
                  <c:pt idx="13">
                    <c:v>from 2.883 to 5,063</c:v>
                  </c:pt>
                  <c:pt idx="14">
                    <c:v>up to 2,882 </c:v>
                  </c:pt>
                  <c:pt idx="15">
                    <c:v>University degree or more</c:v>
                  </c:pt>
                  <c:pt idx="16">
                    <c:v>65 or more</c:v>
                  </c:pt>
                  <c:pt idx="17">
                    <c:v>from 55 to 64</c:v>
                  </c:pt>
                  <c:pt idx="18">
                    <c:v>from 45 to 54</c:v>
                  </c:pt>
                  <c:pt idx="19">
                    <c:v>from 35 to 44</c:v>
                  </c:pt>
                  <c:pt idx="20">
                    <c:v>from 25 to 34</c:v>
                  </c:pt>
                  <c:pt idx="21">
                    <c:v>up to 24</c:v>
                  </c:pt>
                  <c:pt idx="22">
                    <c:v>female</c:v>
                  </c:pt>
                </c:lvl>
                <c:lvl>
                  <c:pt idx="1">
                    <c:v>Urban. Level</c:v>
                  </c:pt>
                  <c:pt idx="4">
                    <c:v>Household composition</c:v>
                  </c:pt>
                  <c:pt idx="7">
                    <c:v>Occup. Status</c:v>
                  </c:pt>
                  <c:pt idx="11">
                    <c:v>Income</c:v>
                  </c:pt>
                  <c:pt idx="15">
                    <c:v>Edu</c:v>
                  </c:pt>
                  <c:pt idx="16">
                    <c:v>Age group</c:v>
                  </c:pt>
                  <c:pt idx="22">
                    <c:v>Sex</c:v>
                  </c:pt>
                </c:lvl>
              </c:multiLvlStrCache>
            </c:multiLvlStrRef>
          </c:cat>
          <c:val>
            <c:numRef>
              <c:f>Foglio1!$Q$6:$Q$28</c:f>
              <c:numCache>
                <c:formatCode>General</c:formatCode>
                <c:ptCount val="23"/>
                <c:pt idx="0">
                  <c:v>-3.5</c:v>
                </c:pt>
                <c:pt idx="1">
                  <c:v>-1.7000000000000028</c:v>
                </c:pt>
                <c:pt idx="2">
                  <c:v>-1.5</c:v>
                </c:pt>
                <c:pt idx="3">
                  <c:v>3.1999999999999993</c:v>
                </c:pt>
                <c:pt idx="4">
                  <c:v>16.899999999999999</c:v>
                </c:pt>
                <c:pt idx="5">
                  <c:v>7.6000000000000014</c:v>
                </c:pt>
                <c:pt idx="6">
                  <c:v>-21.5</c:v>
                </c:pt>
                <c:pt idx="7">
                  <c:v>-2.8999999999999995</c:v>
                </c:pt>
                <c:pt idx="8">
                  <c:v>-14.7</c:v>
                </c:pt>
                <c:pt idx="9">
                  <c:v>-2.4</c:v>
                </c:pt>
                <c:pt idx="10">
                  <c:v>20</c:v>
                </c:pt>
                <c:pt idx="11">
                  <c:v>11.600000000000001</c:v>
                </c:pt>
                <c:pt idx="12">
                  <c:v>-4.5</c:v>
                </c:pt>
                <c:pt idx="13">
                  <c:v>-2.5</c:v>
                </c:pt>
                <c:pt idx="14">
                  <c:v>-11.8</c:v>
                </c:pt>
                <c:pt idx="15">
                  <c:v>36.700000000000003</c:v>
                </c:pt>
                <c:pt idx="16">
                  <c:v>-13.7</c:v>
                </c:pt>
                <c:pt idx="17">
                  <c:v>2.6999999999999993</c:v>
                </c:pt>
                <c:pt idx="18">
                  <c:v>10.899999999999999</c:v>
                </c:pt>
                <c:pt idx="19">
                  <c:v>8.4000000000000021</c:v>
                </c:pt>
                <c:pt idx="20">
                  <c:v>7.9</c:v>
                </c:pt>
                <c:pt idx="21">
                  <c:v>-16.3</c:v>
                </c:pt>
                <c:pt idx="22">
                  <c:v>-2.2999999999999972</c:v>
                </c:pt>
              </c:numCache>
            </c:numRef>
          </c:val>
          <c:extLst>
            <c:ext xmlns:c16="http://schemas.microsoft.com/office/drawing/2014/chart" uri="{C3380CC4-5D6E-409C-BE32-E72D297353CC}">
              <c16:uniqueId val="{00000000-2EB7-4280-BAA8-FCEB7C80D154}"/>
            </c:ext>
          </c:extLst>
        </c:ser>
        <c:dLbls>
          <c:showLegendKey val="0"/>
          <c:showVal val="0"/>
          <c:showCatName val="0"/>
          <c:showSerName val="0"/>
          <c:showPercent val="0"/>
          <c:showBubbleSize val="0"/>
        </c:dLbls>
        <c:gapWidth val="60"/>
        <c:axId val="285596815"/>
        <c:axId val="285597295"/>
      </c:barChart>
      <c:catAx>
        <c:axId val="285596815"/>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CH"/>
          </a:p>
        </c:txPr>
        <c:crossAx val="285597295"/>
        <c:crosses val="autoZero"/>
        <c:auto val="1"/>
        <c:lblAlgn val="ctr"/>
        <c:lblOffset val="100"/>
        <c:noMultiLvlLbl val="0"/>
      </c:catAx>
      <c:valAx>
        <c:axId val="285597295"/>
        <c:scaling>
          <c:orientation val="minMax"/>
          <c:max val="40"/>
          <c:min val="-4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CH"/>
          </a:p>
        </c:txPr>
        <c:crossAx val="2855968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6350">
      <a:solidFill>
        <a:schemeClr val="bg1">
          <a:lumMod val="75000"/>
        </a:schemeClr>
      </a:solidFill>
    </a:ln>
    <a:effectLst/>
  </c:spPr>
  <c:txPr>
    <a:bodyPr/>
    <a:lstStyle/>
    <a:p>
      <a:pPr>
        <a:defRPr sz="1000"/>
      </a:pPr>
      <a:endParaRPr lang="it-CH"/>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accent5"/>
            </a:solidFill>
          </c:spPr>
          <c:dPt>
            <c:idx val="0"/>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071D-47BA-89D4-C1CE97B879BB}"/>
              </c:ext>
            </c:extLst>
          </c:dPt>
          <c:dPt>
            <c:idx val="1"/>
            <c:bubble3D val="0"/>
            <c:spPr>
              <a:solidFill>
                <a:srgbClr val="C00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071D-47BA-89D4-C1CE97B879BB}"/>
              </c:ext>
            </c:extLst>
          </c:dPt>
          <c:dPt>
            <c:idx val="2"/>
            <c:bubble3D val="0"/>
            <c:spPr>
              <a:solidFill>
                <a:srgbClr val="0070C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071D-47BA-89D4-C1CE97B879BB}"/>
              </c:ext>
            </c:extLst>
          </c:dPt>
          <c:dLbls>
            <c:dLbl>
              <c:idx val="0"/>
              <c:layout>
                <c:manualLayout>
                  <c:x val="-0.18453541260558803"/>
                  <c:y val="8.9245884921436924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bg1"/>
                      </a:solidFill>
                      <a:latin typeface="Arial" panose="020B0604020202020204" pitchFamily="34" charset="0"/>
                      <a:ea typeface="+mn-ea"/>
                      <a:cs typeface="Arial" panose="020B0604020202020204" pitchFamily="34" charset="0"/>
                    </a:defRPr>
                  </a:pPr>
                  <a:endParaRPr lang="it-CH"/>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71D-47BA-89D4-C1CE97B879BB}"/>
                </c:ext>
              </c:extLst>
            </c:dLbl>
            <c:dLbl>
              <c:idx val="1"/>
              <c:layout>
                <c:manualLayout>
                  <c:x val="0.13775178687459388"/>
                  <c:y val="-0.21062028841459113"/>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bg1"/>
                      </a:solidFill>
                      <a:latin typeface="Arial" panose="020B0604020202020204" pitchFamily="34" charset="0"/>
                      <a:ea typeface="+mn-ea"/>
                      <a:cs typeface="Arial" panose="020B0604020202020204" pitchFamily="34" charset="0"/>
                    </a:defRPr>
                  </a:pPr>
                  <a:endParaRPr lang="it-CH"/>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71D-47BA-89D4-C1CE97B879BB}"/>
                </c:ext>
              </c:extLst>
            </c:dLbl>
            <c:dLbl>
              <c:idx val="2"/>
              <c:layout>
                <c:manualLayout>
                  <c:x val="0.19519185191188787"/>
                  <c:y val="0.24758176140879365"/>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bg1"/>
                      </a:solidFill>
                      <a:latin typeface="Arial" panose="020B0604020202020204" pitchFamily="34" charset="0"/>
                      <a:ea typeface="+mn-ea"/>
                      <a:cs typeface="Arial" panose="020B0604020202020204" pitchFamily="34" charset="0"/>
                    </a:defRPr>
                  </a:pPr>
                  <a:endParaRPr lang="it-CH"/>
                </a:p>
              </c:txPr>
              <c:dLblPos val="bestFit"/>
              <c:showLegendKey val="0"/>
              <c:showVal val="0"/>
              <c:showCatName val="1"/>
              <c:showSerName val="0"/>
              <c:showPercent val="1"/>
              <c:showBubbleSize val="0"/>
              <c:extLst>
                <c:ext xmlns:c15="http://schemas.microsoft.com/office/drawing/2012/chart" uri="{CE6537A1-D6FC-4f65-9D91-7224C49458BB}">
                  <c15:layout>
                    <c:manualLayout>
                      <c:w val="0.31071094377436065"/>
                      <c:h val="0.15855447436649231"/>
                    </c:manualLayout>
                  </c15:layout>
                </c:ext>
                <c:ext xmlns:c16="http://schemas.microsoft.com/office/drawing/2014/chart" uri="{C3380CC4-5D6E-409C-BE32-E72D297353CC}">
                  <c16:uniqueId val="{00000005-071D-47BA-89D4-C1CE97B879BB}"/>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Arial" panose="020B0604020202020204" pitchFamily="34" charset="0"/>
                    <a:ea typeface="+mn-ea"/>
                    <a:cs typeface="Arial" panose="020B0604020202020204" pitchFamily="34" charset="0"/>
                  </a:defRPr>
                </a:pPr>
                <a:endParaRPr lang="it-CH"/>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class!$C$4:$C$6</c:f>
              <c:strCache>
                <c:ptCount val="3"/>
                <c:pt idx="0">
                  <c:v>Green</c:v>
                </c:pt>
                <c:pt idx="1">
                  <c:v>Strategic</c:v>
                </c:pt>
                <c:pt idx="2">
                  <c:v>Compensatory</c:v>
                </c:pt>
              </c:strCache>
            </c:strRef>
          </c:cat>
          <c:val>
            <c:numRef>
              <c:f>class!$D$4:$D$6</c:f>
              <c:numCache>
                <c:formatCode>General</c:formatCode>
                <c:ptCount val="3"/>
                <c:pt idx="0">
                  <c:v>0.41</c:v>
                </c:pt>
                <c:pt idx="1">
                  <c:v>0.42</c:v>
                </c:pt>
                <c:pt idx="2">
                  <c:v>0.17</c:v>
                </c:pt>
              </c:numCache>
            </c:numRef>
          </c:val>
          <c:extLst>
            <c:ext xmlns:c16="http://schemas.microsoft.com/office/drawing/2014/chart" uri="{C3380CC4-5D6E-409C-BE32-E72D297353CC}">
              <c16:uniqueId val="{00000006-071D-47BA-89D4-C1CE97B879BB}"/>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900"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24">
  <cs:axisTitle>
    <cs:lnRef idx="0"/>
    <cs:fillRef idx="0"/>
    <cs:effectRef idx="0"/>
    <cs:fontRef idx="minor">
      <a:schemeClr val="tx1">
        <a:lumMod val="50000"/>
        <a:lumOff val="50000"/>
      </a:schemeClr>
    </cs:fontRef>
    <cs:defRPr sz="900" kern="1200"/>
  </cs:axisTitle>
  <cs:categoryAxis>
    <cs:lnRef idx="0"/>
    <cs:fillRef idx="0"/>
    <cs:effectRef idx="0"/>
    <cs:fontRef idx="minor">
      <a:schemeClr val="tx1">
        <a:lumMod val="50000"/>
        <a:lumOff val="50000"/>
      </a:schemeClr>
    </cs:fontRef>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bg1"/>
    </cs:fontRef>
    <cs:spPr>
      <a:solidFill>
        <a:schemeClr val="tx1">
          <a:lumMod val="35000"/>
          <a:lumOff val="65000"/>
        </a:schemeClr>
      </a:solidFill>
    </cs:spPr>
    <cs:defRPr sz="900"/>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900"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00" b="0" kern="1200" cap="none" spc="50" baseline="0"/>
  </cs:title>
  <cs:trendline>
    <cs:lnRef idx="0">
      <cs:styleClr val="auto"/>
    </cs:lnRef>
    <cs:fillRef idx="0"/>
    <cs:effectRef idx="0"/>
    <cs:fontRef idx="minor">
      <a:schemeClr val="dk1"/>
    </cs:fontRef>
    <cs:spPr>
      <a:ln w="19050" cap="rnd">
        <a:solidFill>
          <a:schemeClr val="phClr"/>
        </a:solidFill>
        <a:prstDash val="sysDot"/>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spPr>
      <a:ln w="9525">
        <a:solidFill>
          <a:schemeClr val="tx1">
            <a:lumMod val="15000"/>
            <a:lumOff val="85000"/>
          </a:schemeClr>
        </a:solid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7AF82F7-3B33-6D48-9626-CABC5CBE1A55}" type="datetime1">
              <a:rPr lang="it-IT" altLang="x-none"/>
              <a:pPr/>
              <a:t>12/09/2023</a:t>
            </a:fld>
            <a:endParaRPr lang="it-IT" altLang="x-none"/>
          </a:p>
        </p:txBody>
      </p:sp>
      <p:sp>
        <p:nvSpPr>
          <p:cNvPr id="4" name="Segnaposto piè di pagina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A3183107-877A-3843-B981-15C7FF01828C}" type="slidenum">
              <a:rPr lang="it-IT" altLang="x-none"/>
              <a:pPr/>
              <a:t>‹N›</a:t>
            </a:fld>
            <a:endParaRPr lang="it-IT" altLang="x-non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it-IT"/>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endParaRPr lang="it-IT"/>
          </a:p>
        </p:txBody>
      </p:sp>
      <p:sp>
        <p:nvSpPr>
          <p:cNvPr id="1536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it-IT"/>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DBE5DE3-AADE-E24A-8400-E9BC47681F7D}" type="slidenum">
              <a:rPr lang="it-IT" altLang="x-none"/>
              <a:pPr/>
              <a:t>‹N›</a:t>
            </a:fld>
            <a:endParaRPr lang="it-IT" altLang="x-none"/>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ＭＳ Ｐゴシック" pitchFamily="-112" charset="-128"/>
      </a:defRPr>
    </a:lvl1pPr>
    <a:lvl2pPr marL="457200"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sp>
        <p:nvSpPr>
          <p:cNvPr id="5" name="Rettangolo 4"/>
          <p:cNvSpPr/>
          <p:nvPr/>
        </p:nvSpPr>
        <p:spPr>
          <a:xfrm>
            <a:off x="0" y="0"/>
            <a:ext cx="12192000" cy="17526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sz="1800">
              <a:solidFill>
                <a:srgbClr val="FFFFFF"/>
              </a:solidFill>
            </a:endParaRPr>
          </a:p>
        </p:txBody>
      </p:sp>
      <p:sp>
        <p:nvSpPr>
          <p:cNvPr id="5122" name="Rectangle 2"/>
          <p:cNvSpPr>
            <a:spLocks noGrp="1" noChangeArrowheads="1"/>
          </p:cNvSpPr>
          <p:nvPr>
            <p:ph type="ctrTitle"/>
          </p:nvPr>
        </p:nvSpPr>
        <p:spPr>
          <a:xfrm>
            <a:off x="431800" y="1773239"/>
            <a:ext cx="11328400" cy="1584325"/>
          </a:xfrm>
        </p:spPr>
        <p:txBody>
          <a:bodyPr/>
          <a:lstStyle>
            <a:lvl1pPr>
              <a:defRPr sz="4800"/>
            </a:lvl1pPr>
          </a:lstStyle>
          <a:p>
            <a:r>
              <a:rPr lang="it-IT"/>
              <a:t>Fare clic per modificare lo stile del titolo dello schema</a:t>
            </a:r>
            <a:endParaRPr lang="it-IT" dirty="0"/>
          </a:p>
        </p:txBody>
      </p:sp>
      <p:sp>
        <p:nvSpPr>
          <p:cNvPr id="5123" name="Rectangle 3"/>
          <p:cNvSpPr>
            <a:spLocks noGrp="1" noChangeArrowheads="1"/>
          </p:cNvSpPr>
          <p:nvPr>
            <p:ph type="subTitle" idx="1"/>
          </p:nvPr>
        </p:nvSpPr>
        <p:spPr>
          <a:xfrm>
            <a:off x="431800" y="3357564"/>
            <a:ext cx="11328400" cy="1900237"/>
          </a:xfrm>
        </p:spPr>
        <p:txBody>
          <a:bodyPr/>
          <a:lstStyle>
            <a:lvl1pPr marL="0" indent="0">
              <a:buFontTx/>
              <a:buNone/>
              <a:defRPr/>
            </a:lvl1pPr>
          </a:lstStyle>
          <a:p>
            <a:r>
              <a:rPr lang="it-IT"/>
              <a:t>Fare clic per modificare lo stile del sottotitolo dello schema</a:t>
            </a:r>
            <a:endParaRPr lang="it-IT" dirty="0"/>
          </a:p>
        </p:txBody>
      </p:sp>
      <p:sp>
        <p:nvSpPr>
          <p:cNvPr id="13" name="Segnaposto testo 12"/>
          <p:cNvSpPr>
            <a:spLocks noGrp="1"/>
          </p:cNvSpPr>
          <p:nvPr>
            <p:ph type="body" sz="quarter" idx="13"/>
          </p:nvPr>
        </p:nvSpPr>
        <p:spPr>
          <a:xfrm>
            <a:off x="435909" y="5371909"/>
            <a:ext cx="11329577" cy="952691"/>
          </a:xfrm>
        </p:spPr>
        <p:txBody>
          <a:bodyPr/>
          <a:lstStyle>
            <a:lvl1pPr algn="l">
              <a:buNone/>
              <a:defRPr sz="1800"/>
            </a:lvl1pPr>
          </a:lstStyle>
          <a:p>
            <a:pPr lvl="0"/>
            <a:r>
              <a:rPr lang="it-IT"/>
              <a:t>Fare clic per modificare gli stili del testo dello schema</a:t>
            </a:r>
          </a:p>
        </p:txBody>
      </p:sp>
      <p:sp>
        <p:nvSpPr>
          <p:cNvPr id="7" name="Rectangle 4"/>
          <p:cNvSpPr>
            <a:spLocks noGrp="1" noChangeArrowheads="1"/>
          </p:cNvSpPr>
          <p:nvPr>
            <p:ph type="dt" sz="half" idx="14"/>
          </p:nvPr>
        </p:nvSpPr>
        <p:spPr>
          <a:xfrm>
            <a:off x="431800" y="6454776"/>
            <a:ext cx="2844800" cy="403225"/>
          </a:xfrm>
        </p:spPr>
        <p:txBody>
          <a:bodyPr/>
          <a:lstStyle>
            <a:lvl1pPr>
              <a:defRPr/>
            </a:lvl1pPr>
          </a:lstStyle>
          <a:p>
            <a:fld id="{F7F83134-A4CA-E949-B149-2FCCC03F453A}" type="datetime1">
              <a:rPr lang="it-IT" altLang="x-none" smtClean="0"/>
              <a:pPr/>
              <a:t>12/09/2023</a:t>
            </a:fld>
            <a:endParaRPr lang="it-IT" altLang="x-none"/>
          </a:p>
        </p:txBody>
      </p:sp>
      <p:sp>
        <p:nvSpPr>
          <p:cNvPr id="8" name="Rectangle 5"/>
          <p:cNvSpPr>
            <a:spLocks noGrp="1" noChangeArrowheads="1"/>
          </p:cNvSpPr>
          <p:nvPr>
            <p:ph type="ftr" sz="quarter" idx="15"/>
          </p:nvPr>
        </p:nvSpPr>
        <p:spPr>
          <a:xfrm>
            <a:off x="3312584" y="6454776"/>
            <a:ext cx="8447616" cy="403225"/>
          </a:xfrm>
        </p:spPr>
        <p:txBody>
          <a:bodyPr/>
          <a:lstStyle>
            <a:lvl1pPr>
              <a:defRPr/>
            </a:lvl1pPr>
          </a:lstStyle>
          <a:p>
            <a:pPr>
              <a:defRPr/>
            </a:pPr>
            <a:endParaRPr lang="it-IT"/>
          </a:p>
        </p:txBody>
      </p:sp>
      <p:sp>
        <p:nvSpPr>
          <p:cNvPr id="9" name="Rectangle 6"/>
          <p:cNvSpPr>
            <a:spLocks noGrp="1" noChangeArrowheads="1"/>
          </p:cNvSpPr>
          <p:nvPr>
            <p:ph type="sldNum" sz="quarter" idx="16"/>
          </p:nvPr>
        </p:nvSpPr>
        <p:spPr/>
        <p:txBody>
          <a:bodyPr/>
          <a:lstStyle>
            <a:lvl1pPr>
              <a:defRPr/>
            </a:lvl1pPr>
          </a:lstStyle>
          <a:p>
            <a:fld id="{ED74456C-F2AC-8C48-A76E-4322D1DB8F49}" type="slidenum">
              <a:rPr lang="it-IT" altLang="x-none" smtClean="0"/>
              <a:pPr/>
              <a:t>‹N›</a:t>
            </a:fld>
            <a:endParaRPr lang="it-IT" altLang="x-none"/>
          </a:p>
        </p:txBody>
      </p:sp>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96000" y="144000"/>
            <a:ext cx="6120396" cy="162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ttangolo 9">
            <a:extLst>
              <a:ext uri="{FF2B5EF4-FFF2-40B4-BE49-F238E27FC236}">
                <a16:creationId xmlns:a16="http://schemas.microsoft.com/office/drawing/2014/main" id="{F7051E32-EA0C-5847-BC14-DBCEFB05F38A}"/>
              </a:ext>
            </a:extLst>
          </p:cNvPr>
          <p:cNvSpPr/>
          <p:nvPr userDrawn="1"/>
        </p:nvSpPr>
        <p:spPr>
          <a:xfrm>
            <a:off x="0" y="0"/>
            <a:ext cx="12192000" cy="17526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sz="1800">
              <a:solidFill>
                <a:srgbClr val="FFFFFF"/>
              </a:solidFill>
            </a:endParaRPr>
          </a:p>
        </p:txBody>
      </p:sp>
      <p:pic>
        <p:nvPicPr>
          <p:cNvPr id="12" name="Immagine 11" descr="Modulo_SUPSI_DACD_ISAAC.gif">
            <a:extLst>
              <a:ext uri="{FF2B5EF4-FFF2-40B4-BE49-F238E27FC236}">
                <a16:creationId xmlns:a16="http://schemas.microsoft.com/office/drawing/2014/main" id="{73E357BA-446D-6B41-90D1-4262C3039D2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31800" y="179388"/>
            <a:ext cx="4424362" cy="151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2619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etto fondo celeste">
    <p:bg>
      <p:bgPr>
        <a:solidFill>
          <a:schemeClr val="accent4"/>
        </a:solidFill>
        <a:effectLst/>
      </p:bgPr>
    </p:bg>
    <p:spTree>
      <p:nvGrpSpPr>
        <p:cNvPr id="1" name=""/>
        <p:cNvGrpSpPr/>
        <p:nvPr/>
      </p:nvGrpSpPr>
      <p:grpSpPr>
        <a:xfrm>
          <a:off x="0" y="0"/>
          <a:ext cx="0" cy="0"/>
          <a:chOff x="0" y="0"/>
          <a:chExt cx="0" cy="0"/>
        </a:xfrm>
      </p:grpSpPr>
      <p:sp>
        <p:nvSpPr>
          <p:cNvPr id="3" name="Rectangle 3"/>
          <p:cNvSpPr>
            <a:spLocks noGrp="1" noChangeArrowheads="1"/>
          </p:cNvSpPr>
          <p:nvPr/>
        </p:nvSpPr>
        <p:spPr bwMode="auto">
          <a:xfrm>
            <a:off x="1490134" y="185738"/>
            <a:ext cx="8881533" cy="476250"/>
          </a:xfrm>
          <a:prstGeom prst="rect">
            <a:avLst/>
          </a:prstGeom>
          <a:noFill/>
          <a:ln w="9525">
            <a:noFill/>
            <a:miter lim="800000"/>
            <a:headEnd/>
            <a:tailEnd/>
          </a:ln>
        </p:spPr>
        <p:txBody>
          <a:bodyPr lIns="0" tIns="0" rIns="0" bIns="0"/>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it-IT" altLang="x-none" sz="1200" dirty="0">
                <a:solidFill>
                  <a:schemeClr val="bg1"/>
                </a:solidFill>
              </a:rPr>
              <a:t>ISAAC / Titolo principale della presentazione</a:t>
            </a:r>
          </a:p>
        </p:txBody>
      </p:sp>
      <p:sp>
        <p:nvSpPr>
          <p:cNvPr id="15" name="Titolo 1"/>
          <p:cNvSpPr>
            <a:spLocks noGrp="1"/>
          </p:cNvSpPr>
          <p:nvPr>
            <p:ph type="title"/>
          </p:nvPr>
        </p:nvSpPr>
        <p:spPr>
          <a:xfrm>
            <a:off x="432000" y="1854000"/>
            <a:ext cx="11359085" cy="2184600"/>
          </a:xfrm>
          <a:prstGeom prst="rect">
            <a:avLst/>
          </a:prstGeom>
        </p:spPr>
        <p:txBody>
          <a:bodyPr lIns="0" tIns="0" rIns="0" bIns="0"/>
          <a:lstStyle>
            <a:lvl1pPr algn="l">
              <a:defRPr sz="4800" b="0">
                <a:solidFill>
                  <a:schemeClr val="bg1"/>
                </a:solidFill>
              </a:defRPr>
            </a:lvl1pPr>
          </a:lstStyle>
          <a:p>
            <a:r>
              <a:rPr lang="it-IT"/>
              <a:t>Fare clic per modificare lo stile del titolo dello schema</a:t>
            </a:r>
            <a:endParaRPr lang="it-IT" dirty="0"/>
          </a:p>
        </p:txBody>
      </p:sp>
      <p:sp>
        <p:nvSpPr>
          <p:cNvPr id="5" name="Segnaposto data 2"/>
          <p:cNvSpPr>
            <a:spLocks noGrp="1"/>
          </p:cNvSpPr>
          <p:nvPr>
            <p:ph type="dt" sz="half" idx="10"/>
          </p:nvPr>
        </p:nvSpPr>
        <p:spPr>
          <a:xfrm>
            <a:off x="431800" y="6453188"/>
            <a:ext cx="2844800"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defRPr>
            </a:lvl1pPr>
          </a:lstStyle>
          <a:p>
            <a:fld id="{68DA427A-72D9-3247-BA06-3DB070B66C11}" type="datetime1">
              <a:rPr lang="it-IT" altLang="x-none"/>
              <a:pPr/>
              <a:t>12/09/2023</a:t>
            </a:fld>
            <a:endParaRPr lang="it-IT" altLang="x-none"/>
          </a:p>
        </p:txBody>
      </p:sp>
      <p:sp>
        <p:nvSpPr>
          <p:cNvPr id="6" name="Segnaposto piè di pagina 3"/>
          <p:cNvSpPr>
            <a:spLocks noGrp="1"/>
          </p:cNvSpPr>
          <p:nvPr>
            <p:ph type="ftr" sz="quarter" idx="11"/>
          </p:nvPr>
        </p:nvSpPr>
        <p:spPr>
          <a:xfrm>
            <a:off x="3312584" y="6453188"/>
            <a:ext cx="8447616"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ea typeface="+mn-ea"/>
                <a:cs typeface="+mn-cs"/>
              </a:defRPr>
            </a:lvl1pPr>
          </a:lstStyle>
          <a:p>
            <a:pPr>
              <a:defRPr/>
            </a:pPr>
            <a:endParaRPr lang="it-IT"/>
          </a:p>
        </p:txBody>
      </p:sp>
      <p:sp>
        <p:nvSpPr>
          <p:cNvPr id="7" name="Segnaposto numero diapositiva 4"/>
          <p:cNvSpPr>
            <a:spLocks noGrp="1"/>
          </p:cNvSpPr>
          <p:nvPr>
            <p:ph type="sldNum" sz="quarter" idx="12"/>
          </p:nvPr>
        </p:nvSpPr>
        <p:spPr>
          <a:xfrm>
            <a:off x="10769600" y="188913"/>
            <a:ext cx="990600" cy="476250"/>
          </a:xfrm>
          <a:prstGeom prst="rect">
            <a:avLst/>
          </a:prstGeom>
        </p:spPr>
        <p:txBody>
          <a:bodyPr vert="horz" wrap="square" lIns="0" tIns="0" rIns="0" bIns="0" numCol="1" anchor="t" anchorCtr="0" compatLnSpc="1">
            <a:prstTxWarp prst="textNoShape">
              <a:avLst/>
            </a:prstTxWarp>
          </a:bodyPr>
          <a:lstStyle>
            <a:lvl1pPr algn="r">
              <a:defRPr sz="1000">
                <a:solidFill>
                  <a:schemeClr val="bg1"/>
                </a:solidFill>
              </a:defRPr>
            </a:lvl1pPr>
          </a:lstStyle>
          <a:p>
            <a:fld id="{BF76A7DA-996F-1A49-B6B2-83D5812CE409}" type="slidenum">
              <a:rPr lang="it-IT" altLang="x-none"/>
              <a:pPr/>
              <a:t>‹N›</a:t>
            </a:fld>
            <a:endParaRPr lang="it-IT" altLang="x-none"/>
          </a:p>
        </p:txBody>
      </p:sp>
      <p:pic>
        <p:nvPicPr>
          <p:cNvPr id="9" name="Immagine 2" descr="logo_SUPSI_acr_ne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434" y="209550"/>
            <a:ext cx="464149" cy="13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202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etto fondo blu">
    <p:bg>
      <p:bgPr>
        <a:solidFill>
          <a:schemeClr val="accent1"/>
        </a:solidFill>
        <a:effectLst/>
      </p:bgPr>
    </p:bg>
    <p:spTree>
      <p:nvGrpSpPr>
        <p:cNvPr id="1" name=""/>
        <p:cNvGrpSpPr/>
        <p:nvPr/>
      </p:nvGrpSpPr>
      <p:grpSpPr>
        <a:xfrm>
          <a:off x="0" y="0"/>
          <a:ext cx="0" cy="0"/>
          <a:chOff x="0" y="0"/>
          <a:chExt cx="0" cy="0"/>
        </a:xfrm>
      </p:grpSpPr>
      <p:sp>
        <p:nvSpPr>
          <p:cNvPr id="3" name="Rectangle 3"/>
          <p:cNvSpPr>
            <a:spLocks noGrp="1" noChangeArrowheads="1"/>
          </p:cNvSpPr>
          <p:nvPr/>
        </p:nvSpPr>
        <p:spPr bwMode="auto">
          <a:xfrm>
            <a:off x="1490134" y="185738"/>
            <a:ext cx="8881533" cy="476250"/>
          </a:xfrm>
          <a:prstGeom prst="rect">
            <a:avLst/>
          </a:prstGeom>
          <a:noFill/>
          <a:ln w="9525">
            <a:noFill/>
            <a:miter lim="800000"/>
            <a:headEnd/>
            <a:tailEnd/>
          </a:ln>
        </p:spPr>
        <p:txBody>
          <a:bodyPr lIns="0" tIns="0" rIns="0" bIns="0"/>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it-IT" altLang="x-none" sz="1200" dirty="0">
                <a:solidFill>
                  <a:schemeClr val="bg1"/>
                </a:solidFill>
              </a:rPr>
              <a:t>ISAAC / Titolo principale della presentazione</a:t>
            </a:r>
          </a:p>
        </p:txBody>
      </p:sp>
      <p:sp>
        <p:nvSpPr>
          <p:cNvPr id="13" name="Titolo 1"/>
          <p:cNvSpPr>
            <a:spLocks noGrp="1"/>
          </p:cNvSpPr>
          <p:nvPr>
            <p:ph type="title"/>
          </p:nvPr>
        </p:nvSpPr>
        <p:spPr>
          <a:xfrm>
            <a:off x="432000" y="1854000"/>
            <a:ext cx="11359085" cy="2184600"/>
          </a:xfrm>
          <a:prstGeom prst="rect">
            <a:avLst/>
          </a:prstGeom>
        </p:spPr>
        <p:txBody>
          <a:bodyPr lIns="0" tIns="0" rIns="0" bIns="0"/>
          <a:lstStyle>
            <a:lvl1pPr algn="l">
              <a:defRPr sz="4800" b="0">
                <a:solidFill>
                  <a:schemeClr val="bg1"/>
                </a:solidFill>
              </a:defRPr>
            </a:lvl1pPr>
          </a:lstStyle>
          <a:p>
            <a:r>
              <a:rPr lang="it-IT"/>
              <a:t>Fare clic per modificare lo stile del titolo dello schema</a:t>
            </a:r>
            <a:endParaRPr lang="it-IT" dirty="0"/>
          </a:p>
        </p:txBody>
      </p:sp>
      <p:sp>
        <p:nvSpPr>
          <p:cNvPr id="5" name="Segnaposto data 2"/>
          <p:cNvSpPr>
            <a:spLocks noGrp="1"/>
          </p:cNvSpPr>
          <p:nvPr>
            <p:ph type="dt" sz="half" idx="10"/>
          </p:nvPr>
        </p:nvSpPr>
        <p:spPr>
          <a:xfrm>
            <a:off x="431800" y="6453188"/>
            <a:ext cx="2844800"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defRPr>
            </a:lvl1pPr>
          </a:lstStyle>
          <a:p>
            <a:fld id="{5C57D4B7-BB58-EB4E-9AE5-1944B9F38190}" type="datetime1">
              <a:rPr lang="it-IT" altLang="x-none"/>
              <a:pPr/>
              <a:t>12/09/2023</a:t>
            </a:fld>
            <a:endParaRPr lang="it-IT" altLang="x-none"/>
          </a:p>
        </p:txBody>
      </p:sp>
      <p:sp>
        <p:nvSpPr>
          <p:cNvPr id="6" name="Segnaposto piè di pagina 3"/>
          <p:cNvSpPr>
            <a:spLocks noGrp="1"/>
          </p:cNvSpPr>
          <p:nvPr>
            <p:ph type="ftr" sz="quarter" idx="11"/>
          </p:nvPr>
        </p:nvSpPr>
        <p:spPr>
          <a:xfrm>
            <a:off x="3312584" y="6453188"/>
            <a:ext cx="8447616"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ea typeface="+mn-ea"/>
                <a:cs typeface="+mn-cs"/>
              </a:defRPr>
            </a:lvl1pPr>
          </a:lstStyle>
          <a:p>
            <a:pPr>
              <a:defRPr/>
            </a:pPr>
            <a:endParaRPr lang="it-IT"/>
          </a:p>
        </p:txBody>
      </p:sp>
      <p:sp>
        <p:nvSpPr>
          <p:cNvPr id="7" name="Segnaposto numero diapositiva 4"/>
          <p:cNvSpPr>
            <a:spLocks noGrp="1"/>
          </p:cNvSpPr>
          <p:nvPr>
            <p:ph type="sldNum" sz="quarter" idx="12"/>
          </p:nvPr>
        </p:nvSpPr>
        <p:spPr>
          <a:xfrm>
            <a:off x="10769600" y="188913"/>
            <a:ext cx="990600" cy="476250"/>
          </a:xfrm>
          <a:prstGeom prst="rect">
            <a:avLst/>
          </a:prstGeom>
        </p:spPr>
        <p:txBody>
          <a:bodyPr vert="horz" wrap="square" lIns="0" tIns="0" rIns="0" bIns="0" numCol="1" anchor="t" anchorCtr="0" compatLnSpc="1">
            <a:prstTxWarp prst="textNoShape">
              <a:avLst/>
            </a:prstTxWarp>
          </a:bodyPr>
          <a:lstStyle>
            <a:lvl1pPr algn="r">
              <a:defRPr sz="1000">
                <a:solidFill>
                  <a:schemeClr val="bg1"/>
                </a:solidFill>
              </a:defRPr>
            </a:lvl1pPr>
          </a:lstStyle>
          <a:p>
            <a:fld id="{477AC912-03CD-4447-8A3D-883E73D86DDF}" type="slidenum">
              <a:rPr lang="it-IT" altLang="x-none"/>
              <a:pPr/>
              <a:t>‹N›</a:t>
            </a:fld>
            <a:endParaRPr lang="it-IT" altLang="x-none"/>
          </a:p>
        </p:txBody>
      </p:sp>
      <p:pic>
        <p:nvPicPr>
          <p:cNvPr id="8" name="Immagine 2" descr="logo_SUPSI_acr_ne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434" y="209550"/>
            <a:ext cx="464149" cy="13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921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lvl1pPr>
              <a:defRPr sz="1800"/>
            </a:lvl1pPr>
            <a:lvl2pPr>
              <a:defRPr sz="1800"/>
            </a:lvl2pPr>
            <a:lvl3pPr>
              <a:defRPr sz="1800"/>
            </a:lvl3pPr>
            <a:lvl4pPr>
              <a:defRPr sz="1800"/>
            </a:lvl4pPr>
            <a:lvl5pPr>
              <a:defRPr sz="1800"/>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Rectangle 4"/>
          <p:cNvSpPr>
            <a:spLocks noGrp="1" noChangeArrowheads="1"/>
          </p:cNvSpPr>
          <p:nvPr>
            <p:ph type="dt" sz="half" idx="10"/>
          </p:nvPr>
        </p:nvSpPr>
        <p:spPr>
          <a:ln/>
        </p:spPr>
        <p:txBody>
          <a:bodyPr/>
          <a:lstStyle>
            <a:lvl1pPr>
              <a:defRPr/>
            </a:lvl1pPr>
          </a:lstStyle>
          <a:p>
            <a:fld id="{EF921A64-38AC-EF46-A5CE-72F7FCA48CD1}" type="datetime1">
              <a:rPr lang="it-IT" altLang="x-none" smtClean="0"/>
              <a:pPr/>
              <a:t>12/09/2023</a:t>
            </a:fld>
            <a:endParaRPr lang="it-IT" altLang="x-none"/>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fld id="{960A59FF-5DF7-3A49-A681-2E626F09812C}" type="slidenum">
              <a:rPr lang="it-IT" altLang="x-none" smtClean="0"/>
              <a:pPr/>
              <a:t>‹N›</a:t>
            </a:fld>
            <a:endParaRPr lang="it-IT" altLang="x-none"/>
          </a:p>
        </p:txBody>
      </p:sp>
      <p:sp>
        <p:nvSpPr>
          <p:cNvPr id="7" name="Titolo 6">
            <a:extLst>
              <a:ext uri="{FF2B5EF4-FFF2-40B4-BE49-F238E27FC236}">
                <a16:creationId xmlns:a16="http://schemas.microsoft.com/office/drawing/2014/main" id="{B870B27E-A059-F1A2-1F72-000C8FDAC5E8}"/>
              </a:ext>
            </a:extLst>
          </p:cNvPr>
          <p:cNvSpPr>
            <a:spLocks noGrp="1"/>
          </p:cNvSpPr>
          <p:nvPr>
            <p:ph type="title"/>
          </p:nvPr>
        </p:nvSpPr>
        <p:spPr/>
        <p:txBody>
          <a:bodyPr/>
          <a:lstStyle/>
          <a:p>
            <a:r>
              <a:rPr lang="it-IT"/>
              <a:t>Fare clic per modificare lo stile del titolo dello schema</a:t>
            </a:r>
            <a:endParaRPr lang="it-CH"/>
          </a:p>
        </p:txBody>
      </p:sp>
    </p:spTree>
    <p:extLst>
      <p:ext uri="{BB962C8B-B14F-4D97-AF65-F5344CB8AC3E}">
        <p14:creationId xmlns:p14="http://schemas.microsoft.com/office/powerpoint/2010/main" val="3207531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400"/>
            </a:lvl1pPr>
          </a:lstStyle>
          <a:p>
            <a:r>
              <a:rPr lang="it-IT"/>
              <a:t>Fare clic per modificare lo stile del titolo dello schema</a:t>
            </a:r>
            <a:endParaRPr lang="it-IT" dirty="0"/>
          </a:p>
        </p:txBody>
      </p:sp>
      <p:sp>
        <p:nvSpPr>
          <p:cNvPr id="3" name="Segnaposto contenuto 2"/>
          <p:cNvSpPr>
            <a:spLocks noGrp="1"/>
          </p:cNvSpPr>
          <p:nvPr>
            <p:ph sz="half" idx="1"/>
          </p:nvPr>
        </p:nvSpPr>
        <p:spPr>
          <a:xfrm>
            <a:off x="431800" y="1916114"/>
            <a:ext cx="5562600" cy="432117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contenuto 3"/>
          <p:cNvSpPr>
            <a:spLocks noGrp="1"/>
          </p:cNvSpPr>
          <p:nvPr>
            <p:ph sz="half" idx="2"/>
          </p:nvPr>
        </p:nvSpPr>
        <p:spPr>
          <a:xfrm>
            <a:off x="6197600" y="1916114"/>
            <a:ext cx="5562600" cy="432117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5" name="Rectangle 4"/>
          <p:cNvSpPr>
            <a:spLocks noGrp="1" noChangeArrowheads="1"/>
          </p:cNvSpPr>
          <p:nvPr>
            <p:ph type="dt" sz="half" idx="10"/>
          </p:nvPr>
        </p:nvSpPr>
        <p:spPr>
          <a:ln/>
        </p:spPr>
        <p:txBody>
          <a:bodyPr/>
          <a:lstStyle>
            <a:lvl1pPr>
              <a:defRPr/>
            </a:lvl1pPr>
          </a:lstStyle>
          <a:p>
            <a:fld id="{17E41249-9097-FB47-9EF5-B6FC6B3D3CDA}" type="datetime1">
              <a:rPr lang="it-IT" altLang="x-none" smtClean="0"/>
              <a:pPr/>
              <a:t>12/09/2023</a:t>
            </a:fld>
            <a:endParaRPr lang="it-IT" altLang="x-none"/>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fld id="{801322EA-CADA-2B4A-A99C-349C94F7C372}" type="slidenum">
              <a:rPr lang="it-IT" altLang="x-none" smtClean="0"/>
              <a:pPr/>
              <a:t>‹N›</a:t>
            </a:fld>
            <a:endParaRPr lang="it-IT" altLang="x-none"/>
          </a:p>
        </p:txBody>
      </p:sp>
    </p:spTree>
    <p:extLst>
      <p:ext uri="{BB962C8B-B14F-4D97-AF65-F5344CB8AC3E}">
        <p14:creationId xmlns:p14="http://schemas.microsoft.com/office/powerpoint/2010/main" val="426050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06400" y="1126800"/>
            <a:ext cx="11379200" cy="579438"/>
          </a:xfrm>
        </p:spPr>
        <p:txBody>
          <a:bodyPr/>
          <a:lstStyle>
            <a:lvl1pPr>
              <a:defRPr sz="2400"/>
            </a:lvl1pPr>
          </a:lstStyle>
          <a:p>
            <a:r>
              <a:rPr lang="it-IT"/>
              <a:t>Fare clic per modificare lo stile del titolo dello schema</a:t>
            </a:r>
            <a:endParaRPr lang="it-IT" dirty="0"/>
          </a:p>
        </p:txBody>
      </p:sp>
      <p:sp>
        <p:nvSpPr>
          <p:cNvPr id="3" name="Segnaposto testo 2"/>
          <p:cNvSpPr>
            <a:spLocks noGrp="1"/>
          </p:cNvSpPr>
          <p:nvPr>
            <p:ph type="body" idx="1"/>
          </p:nvPr>
        </p:nvSpPr>
        <p:spPr>
          <a:xfrm>
            <a:off x="406400" y="1752600"/>
            <a:ext cx="5590117" cy="639762"/>
          </a:xfrm>
        </p:spPr>
        <p:txBody>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06400" y="2438400"/>
            <a:ext cx="5590117" cy="3687763"/>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5" name="Segnaposto testo 4"/>
          <p:cNvSpPr>
            <a:spLocks noGrp="1"/>
          </p:cNvSpPr>
          <p:nvPr>
            <p:ph type="body" sz="quarter" idx="3"/>
          </p:nvPr>
        </p:nvSpPr>
        <p:spPr>
          <a:xfrm>
            <a:off x="6193368" y="1752600"/>
            <a:ext cx="5592233" cy="639762"/>
          </a:xfrm>
        </p:spPr>
        <p:txBody>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93368" y="2438400"/>
            <a:ext cx="5592233" cy="3687763"/>
          </a:xfrm>
        </p:spPr>
        <p:txBody>
          <a:bodyPr>
            <a:noAutofit/>
          </a:bodyPr>
          <a:lstStyle>
            <a:lvl1pPr>
              <a:defRPr sz="1800"/>
            </a:lvl1pPr>
            <a:lvl2pPr>
              <a:defRPr sz="1800"/>
            </a:lvl2pPr>
            <a:lvl3pPr>
              <a:defRPr sz="1800"/>
            </a:lvl3pPr>
            <a:lvl4pPr>
              <a:defRPr sz="1800"/>
            </a:lvl4pPr>
            <a:lvl5pPr>
              <a:buNone/>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fr-CH" dirty="0"/>
          </a:p>
        </p:txBody>
      </p:sp>
      <p:sp>
        <p:nvSpPr>
          <p:cNvPr id="7" name="Rectangle 4"/>
          <p:cNvSpPr>
            <a:spLocks noGrp="1" noChangeArrowheads="1"/>
          </p:cNvSpPr>
          <p:nvPr>
            <p:ph type="dt" sz="half" idx="10"/>
          </p:nvPr>
        </p:nvSpPr>
        <p:spPr>
          <a:ln/>
        </p:spPr>
        <p:txBody>
          <a:bodyPr/>
          <a:lstStyle>
            <a:lvl1pPr>
              <a:defRPr/>
            </a:lvl1pPr>
          </a:lstStyle>
          <a:p>
            <a:fld id="{EEC0AE5D-5236-3747-BF13-BFE570B31AAB}" type="datetime1">
              <a:rPr lang="it-IT" altLang="x-none" smtClean="0"/>
              <a:pPr/>
              <a:t>12/09/2023</a:t>
            </a:fld>
            <a:endParaRPr lang="it-IT" altLang="x-none"/>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fld id="{9391F806-0A1A-334D-9390-D0CB377DD66E}" type="slidenum">
              <a:rPr lang="it-IT" altLang="x-none" smtClean="0"/>
              <a:pPr/>
              <a:t>‹N›</a:t>
            </a:fld>
            <a:endParaRPr lang="it-IT" altLang="x-none"/>
          </a:p>
        </p:txBody>
      </p:sp>
    </p:spTree>
    <p:extLst>
      <p:ext uri="{BB962C8B-B14F-4D97-AF65-F5344CB8AC3E}">
        <p14:creationId xmlns:p14="http://schemas.microsoft.com/office/powerpoint/2010/main" val="1984762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07999" y="1125539"/>
            <a:ext cx="11355023" cy="719137"/>
          </a:xfrm>
        </p:spPr>
        <p:txBody>
          <a:bodyPr/>
          <a:lstStyle>
            <a:lvl1pPr>
              <a:defRPr sz="2400"/>
            </a:lvl1pPr>
          </a:lstStyle>
          <a:p>
            <a:r>
              <a:rPr lang="it-IT"/>
              <a:t>Fare clic per modificare lo stile del titolo dello schema</a:t>
            </a:r>
            <a:endParaRPr lang="it-IT" dirty="0"/>
          </a:p>
        </p:txBody>
      </p:sp>
      <p:sp>
        <p:nvSpPr>
          <p:cNvPr id="3" name="Rectangle 4"/>
          <p:cNvSpPr>
            <a:spLocks noGrp="1" noChangeArrowheads="1"/>
          </p:cNvSpPr>
          <p:nvPr>
            <p:ph type="dt" sz="half" idx="10"/>
          </p:nvPr>
        </p:nvSpPr>
        <p:spPr>
          <a:ln/>
        </p:spPr>
        <p:txBody>
          <a:bodyPr/>
          <a:lstStyle>
            <a:lvl1pPr>
              <a:defRPr/>
            </a:lvl1pPr>
          </a:lstStyle>
          <a:p>
            <a:fld id="{EA58E6A3-EE58-2141-81FA-5FF13F4CE80A}" type="datetime1">
              <a:rPr lang="it-IT" altLang="x-none" smtClean="0"/>
              <a:pPr/>
              <a:t>12/09/2023</a:t>
            </a:fld>
            <a:endParaRPr lang="it-IT" altLang="x-none"/>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fld id="{87D568E5-2F8F-6041-8120-0EECD25B563F}" type="slidenum">
              <a:rPr lang="it-IT" altLang="x-none" smtClean="0"/>
              <a:pPr/>
              <a:t>‹N›</a:t>
            </a:fld>
            <a:endParaRPr lang="it-IT" altLang="x-none"/>
          </a:p>
        </p:txBody>
      </p:sp>
    </p:spTree>
    <p:extLst>
      <p:ext uri="{BB962C8B-B14F-4D97-AF65-F5344CB8AC3E}">
        <p14:creationId xmlns:p14="http://schemas.microsoft.com/office/powerpoint/2010/main" val="1113942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6AC655A-B948-3845-9718-225A35B93A26}" type="datetime1">
              <a:rPr lang="it-IT" altLang="x-none" smtClean="0"/>
              <a:pPr/>
              <a:t>12/09/2023</a:t>
            </a:fld>
            <a:endParaRPr lang="it-IT" altLang="x-none"/>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fld id="{20227397-28E6-E444-BA81-B853C98CF5B1}" type="slidenum">
              <a:rPr lang="it-IT" altLang="x-none" smtClean="0"/>
              <a:pPr/>
              <a:t>‹N›</a:t>
            </a:fld>
            <a:endParaRPr lang="it-IT" altLang="x-none"/>
          </a:p>
        </p:txBody>
      </p:sp>
    </p:spTree>
    <p:extLst>
      <p:ext uri="{BB962C8B-B14F-4D97-AF65-F5344CB8AC3E}">
        <p14:creationId xmlns:p14="http://schemas.microsoft.com/office/powerpoint/2010/main" val="2424095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35114" y="1127797"/>
            <a:ext cx="4035287" cy="914400"/>
          </a:xfrm>
        </p:spPr>
        <p:txBody>
          <a:bodyPr/>
          <a:lstStyle>
            <a:lvl1pPr algn="l">
              <a:defRPr sz="2400" b="0"/>
            </a:lvl1pPr>
          </a:lstStyle>
          <a:p>
            <a:r>
              <a:rPr lang="it-IT"/>
              <a:t>Fare clic per modificare lo stile del titolo dello schema</a:t>
            </a:r>
            <a:endParaRPr lang="it-IT" dirty="0"/>
          </a:p>
        </p:txBody>
      </p:sp>
      <p:sp>
        <p:nvSpPr>
          <p:cNvPr id="3" name="Segnaposto contenuto 2"/>
          <p:cNvSpPr>
            <a:spLocks noGrp="1"/>
          </p:cNvSpPr>
          <p:nvPr>
            <p:ph idx="1"/>
          </p:nvPr>
        </p:nvSpPr>
        <p:spPr>
          <a:xfrm>
            <a:off x="4766734" y="1126800"/>
            <a:ext cx="6993093" cy="49955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testo 3"/>
          <p:cNvSpPr>
            <a:spLocks noGrp="1"/>
          </p:cNvSpPr>
          <p:nvPr>
            <p:ph type="body" sz="half" idx="2"/>
          </p:nvPr>
        </p:nvSpPr>
        <p:spPr>
          <a:xfrm>
            <a:off x="435115" y="2133601"/>
            <a:ext cx="4035285" cy="3992563"/>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fld id="{F9CE09EC-DE64-1E44-8CAD-515C01E3BD74}" type="datetime1">
              <a:rPr lang="it-IT" altLang="x-none" smtClean="0"/>
              <a:pPr/>
              <a:t>12/09/2023</a:t>
            </a:fld>
            <a:endParaRPr lang="it-IT" altLang="x-none"/>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fld id="{0D320602-0182-354F-BCDC-F858B3D199D2}" type="slidenum">
              <a:rPr lang="it-IT" altLang="x-none" smtClean="0"/>
              <a:pPr/>
              <a:t>‹N›</a:t>
            </a:fld>
            <a:endParaRPr lang="it-IT" altLang="x-none"/>
          </a:p>
        </p:txBody>
      </p:sp>
    </p:spTree>
    <p:extLst>
      <p:ext uri="{BB962C8B-B14F-4D97-AF65-F5344CB8AC3E}">
        <p14:creationId xmlns:p14="http://schemas.microsoft.com/office/powerpoint/2010/main" val="863244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06400" y="4800600"/>
            <a:ext cx="11359085" cy="566738"/>
          </a:xfrm>
        </p:spPr>
        <p:txBody>
          <a:bodyPr/>
          <a:lstStyle>
            <a:lvl1pPr algn="l">
              <a:defRPr sz="2400" b="0"/>
            </a:lvl1pPr>
          </a:lstStyle>
          <a:p>
            <a:r>
              <a:rPr lang="it-IT"/>
              <a:t>Fare clic per modificare lo stile del titolo dello schema</a:t>
            </a:r>
            <a:endParaRPr lang="it-IT" dirty="0"/>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406400" y="5367338"/>
            <a:ext cx="11359085"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fld id="{8E84057A-0A81-7742-9449-94A3BD014C63}" type="datetime1">
              <a:rPr lang="it-IT" altLang="x-none" smtClean="0"/>
              <a:pPr/>
              <a:t>12/09/2023</a:t>
            </a:fld>
            <a:endParaRPr lang="it-IT" altLang="x-none"/>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fld id="{A210A947-317F-E74E-8519-7D8ACCDAF589}" type="slidenum">
              <a:rPr lang="it-IT" altLang="x-none" smtClean="0"/>
              <a:pPr/>
              <a:t>‹N›</a:t>
            </a:fld>
            <a:endParaRPr lang="it-IT" altLang="x-none"/>
          </a:p>
        </p:txBody>
      </p:sp>
    </p:spTree>
    <p:extLst>
      <p:ext uri="{BB962C8B-B14F-4D97-AF65-F5344CB8AC3E}">
        <p14:creationId xmlns:p14="http://schemas.microsoft.com/office/powerpoint/2010/main" val="3354527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oletto fondo verde">
    <p:bg>
      <p:bgPr>
        <a:solidFill>
          <a:schemeClr val="accent5"/>
        </a:solidFill>
        <a:effectLst/>
      </p:bgPr>
    </p:bg>
    <p:spTree>
      <p:nvGrpSpPr>
        <p:cNvPr id="1" name=""/>
        <p:cNvGrpSpPr/>
        <p:nvPr/>
      </p:nvGrpSpPr>
      <p:grpSpPr>
        <a:xfrm>
          <a:off x="0" y="0"/>
          <a:ext cx="0" cy="0"/>
          <a:chOff x="0" y="0"/>
          <a:chExt cx="0" cy="0"/>
        </a:xfrm>
      </p:grpSpPr>
      <p:sp>
        <p:nvSpPr>
          <p:cNvPr id="3" name="Rectangle 3"/>
          <p:cNvSpPr>
            <a:spLocks noGrp="1" noChangeArrowheads="1"/>
          </p:cNvSpPr>
          <p:nvPr/>
        </p:nvSpPr>
        <p:spPr bwMode="auto">
          <a:xfrm>
            <a:off x="1490134" y="185738"/>
            <a:ext cx="8881533" cy="476250"/>
          </a:xfrm>
          <a:prstGeom prst="rect">
            <a:avLst/>
          </a:prstGeom>
          <a:noFill/>
          <a:ln w="9525">
            <a:noFill/>
            <a:miter lim="800000"/>
            <a:headEnd/>
            <a:tailEnd/>
          </a:ln>
        </p:spPr>
        <p:txBody>
          <a:bodyPr lIns="0" tIns="0" rIns="0" bIns="0"/>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it-IT" altLang="x-none" sz="1200" dirty="0">
                <a:solidFill>
                  <a:schemeClr val="bg1"/>
                </a:solidFill>
              </a:rPr>
              <a:t>ISAAC / Titolo principale della presentazione</a:t>
            </a:r>
          </a:p>
        </p:txBody>
      </p:sp>
      <p:pic>
        <p:nvPicPr>
          <p:cNvPr id="4" name="Immagine 2" descr="logo_SUPSI_acr_ne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434" y="209550"/>
            <a:ext cx="464149" cy="13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olo 1"/>
          <p:cNvSpPr>
            <a:spLocks noGrp="1"/>
          </p:cNvSpPr>
          <p:nvPr>
            <p:ph type="title"/>
          </p:nvPr>
        </p:nvSpPr>
        <p:spPr>
          <a:xfrm>
            <a:off x="432000" y="1854000"/>
            <a:ext cx="11359085" cy="2184600"/>
          </a:xfrm>
          <a:prstGeom prst="rect">
            <a:avLst/>
          </a:prstGeom>
        </p:spPr>
        <p:txBody>
          <a:bodyPr lIns="0" tIns="0" rIns="0" bIns="0"/>
          <a:lstStyle>
            <a:lvl1pPr algn="l">
              <a:defRPr sz="4800" b="0">
                <a:solidFill>
                  <a:schemeClr val="bg1"/>
                </a:solidFill>
              </a:defRPr>
            </a:lvl1pPr>
          </a:lstStyle>
          <a:p>
            <a:r>
              <a:rPr lang="it-IT"/>
              <a:t>Fare clic per modificare lo stile del titolo dello schema</a:t>
            </a:r>
            <a:endParaRPr lang="it-IT" dirty="0"/>
          </a:p>
        </p:txBody>
      </p:sp>
      <p:sp>
        <p:nvSpPr>
          <p:cNvPr id="5" name="Segnaposto data 2"/>
          <p:cNvSpPr>
            <a:spLocks noGrp="1"/>
          </p:cNvSpPr>
          <p:nvPr>
            <p:ph type="dt" sz="half" idx="10"/>
          </p:nvPr>
        </p:nvSpPr>
        <p:spPr>
          <a:xfrm>
            <a:off x="431800" y="6453188"/>
            <a:ext cx="2844800"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defRPr>
            </a:lvl1pPr>
          </a:lstStyle>
          <a:p>
            <a:fld id="{93F45123-921D-7740-B90B-7306B8C6B31A}" type="datetime1">
              <a:rPr lang="it-IT" altLang="x-none"/>
              <a:pPr/>
              <a:t>12/09/2023</a:t>
            </a:fld>
            <a:endParaRPr lang="it-IT" altLang="x-none"/>
          </a:p>
        </p:txBody>
      </p:sp>
      <p:sp>
        <p:nvSpPr>
          <p:cNvPr id="6" name="Segnaposto piè di pagina 3"/>
          <p:cNvSpPr>
            <a:spLocks noGrp="1"/>
          </p:cNvSpPr>
          <p:nvPr>
            <p:ph type="ftr" sz="quarter" idx="11"/>
          </p:nvPr>
        </p:nvSpPr>
        <p:spPr>
          <a:xfrm>
            <a:off x="3312584" y="6453188"/>
            <a:ext cx="8447616" cy="404812"/>
          </a:xfrm>
          <a:prstGeom prst="rect">
            <a:avLst/>
          </a:prstGeom>
        </p:spPr>
        <p:txBody>
          <a:bodyPr vert="horz" wrap="square" lIns="0" tIns="0" rIns="0" bIns="0" numCol="1" anchor="t" anchorCtr="0" compatLnSpc="1">
            <a:prstTxWarp prst="textNoShape">
              <a:avLst/>
            </a:prstTxWarp>
          </a:bodyPr>
          <a:lstStyle>
            <a:lvl1pPr>
              <a:defRPr sz="1000">
                <a:solidFill>
                  <a:schemeClr val="bg1"/>
                </a:solidFill>
                <a:ea typeface="+mn-ea"/>
                <a:cs typeface="+mn-cs"/>
              </a:defRPr>
            </a:lvl1pPr>
          </a:lstStyle>
          <a:p>
            <a:pPr>
              <a:defRPr/>
            </a:pPr>
            <a:endParaRPr lang="it-IT"/>
          </a:p>
        </p:txBody>
      </p:sp>
      <p:sp>
        <p:nvSpPr>
          <p:cNvPr id="7" name="Segnaposto numero diapositiva 4"/>
          <p:cNvSpPr>
            <a:spLocks noGrp="1"/>
          </p:cNvSpPr>
          <p:nvPr>
            <p:ph type="sldNum" sz="quarter" idx="12"/>
          </p:nvPr>
        </p:nvSpPr>
        <p:spPr>
          <a:xfrm>
            <a:off x="10769600" y="188913"/>
            <a:ext cx="990600" cy="476250"/>
          </a:xfrm>
          <a:prstGeom prst="rect">
            <a:avLst/>
          </a:prstGeom>
        </p:spPr>
        <p:txBody>
          <a:bodyPr vert="horz" wrap="square" lIns="0" tIns="0" rIns="0" bIns="0" numCol="1" anchor="t" anchorCtr="0" compatLnSpc="1">
            <a:prstTxWarp prst="textNoShape">
              <a:avLst/>
            </a:prstTxWarp>
          </a:bodyPr>
          <a:lstStyle>
            <a:lvl1pPr algn="r">
              <a:defRPr sz="1000">
                <a:solidFill>
                  <a:schemeClr val="bg1"/>
                </a:solidFill>
              </a:defRPr>
            </a:lvl1pPr>
          </a:lstStyle>
          <a:p>
            <a:fld id="{3287FADD-30C3-C049-8D55-8DEA889755CF}" type="slidenum">
              <a:rPr lang="it-IT" altLang="x-none"/>
              <a:pPr/>
              <a:t>‹N›</a:t>
            </a:fld>
            <a:endParaRPr lang="it-IT" altLang="x-none"/>
          </a:p>
        </p:txBody>
      </p:sp>
    </p:spTree>
    <p:extLst>
      <p:ext uri="{BB962C8B-B14F-4D97-AF65-F5344CB8AC3E}">
        <p14:creationId xmlns:p14="http://schemas.microsoft.com/office/powerpoint/2010/main" val="365218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1800" y="1125539"/>
            <a:ext cx="113284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it-IT" altLang="x-none"/>
              <a:t>Fare clic per modificare stile</a:t>
            </a:r>
          </a:p>
        </p:txBody>
      </p:sp>
      <p:sp>
        <p:nvSpPr>
          <p:cNvPr id="1027" name="Rectangle 3"/>
          <p:cNvSpPr>
            <a:spLocks noGrp="1" noChangeArrowheads="1"/>
          </p:cNvSpPr>
          <p:nvPr>
            <p:ph type="body" idx="1"/>
          </p:nvPr>
        </p:nvSpPr>
        <p:spPr bwMode="auto">
          <a:xfrm>
            <a:off x="431800" y="1916114"/>
            <a:ext cx="1132840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it-IT" altLang="x-none"/>
              <a:t>Fare clic per modificare gli stili del testo dello schema</a:t>
            </a:r>
          </a:p>
          <a:p>
            <a:pPr lvl="1"/>
            <a:r>
              <a:rPr lang="it-IT" altLang="x-none"/>
              <a:t>Secondo livello</a:t>
            </a:r>
          </a:p>
          <a:p>
            <a:pPr lvl="2"/>
            <a:r>
              <a:rPr lang="it-IT" altLang="x-none"/>
              <a:t>Terzo livello</a:t>
            </a:r>
          </a:p>
          <a:p>
            <a:pPr lvl="3"/>
            <a:r>
              <a:rPr lang="it-IT" altLang="x-none"/>
              <a:t>Quarto livello</a:t>
            </a:r>
          </a:p>
          <a:p>
            <a:pPr lvl="4"/>
            <a:r>
              <a:rPr lang="it-IT" altLang="x-none"/>
              <a:t>Quinto livello</a:t>
            </a:r>
          </a:p>
        </p:txBody>
      </p:sp>
      <p:sp>
        <p:nvSpPr>
          <p:cNvPr id="4100" name="Rectangle 4"/>
          <p:cNvSpPr>
            <a:spLocks noGrp="1" noChangeArrowheads="1"/>
          </p:cNvSpPr>
          <p:nvPr>
            <p:ph type="dt" sz="half" idx="2"/>
          </p:nvPr>
        </p:nvSpPr>
        <p:spPr bwMode="auto">
          <a:xfrm>
            <a:off x="431800" y="6453188"/>
            <a:ext cx="2844800" cy="4048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fld id="{272822E4-9146-BE45-8452-C5B721441601}" type="datetime1">
              <a:rPr lang="it-IT" altLang="x-none" smtClean="0"/>
              <a:pPr/>
              <a:t>12/09/2023</a:t>
            </a:fld>
            <a:endParaRPr lang="it-IT" altLang="x-none"/>
          </a:p>
        </p:txBody>
      </p:sp>
      <p:sp>
        <p:nvSpPr>
          <p:cNvPr id="4101" name="Rectangle 5"/>
          <p:cNvSpPr>
            <a:spLocks noGrp="1" noChangeArrowheads="1"/>
          </p:cNvSpPr>
          <p:nvPr>
            <p:ph type="ftr" sz="quarter" idx="3"/>
          </p:nvPr>
        </p:nvSpPr>
        <p:spPr bwMode="auto">
          <a:xfrm>
            <a:off x="3312584" y="6453188"/>
            <a:ext cx="8447616" cy="4048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ea typeface="+mn-ea"/>
                <a:cs typeface="+mn-cs"/>
              </a:defRPr>
            </a:lvl1pPr>
          </a:lstStyle>
          <a:p>
            <a:pPr>
              <a:defRPr/>
            </a:pPr>
            <a:endParaRPr lang="it-IT"/>
          </a:p>
        </p:txBody>
      </p:sp>
      <p:sp>
        <p:nvSpPr>
          <p:cNvPr id="4102" name="Rectangle 6"/>
          <p:cNvSpPr>
            <a:spLocks noGrp="1" noChangeArrowheads="1"/>
          </p:cNvSpPr>
          <p:nvPr>
            <p:ph type="sldNum" sz="quarter" idx="4"/>
          </p:nvPr>
        </p:nvSpPr>
        <p:spPr bwMode="auto">
          <a:xfrm>
            <a:off x="10668000" y="188913"/>
            <a:ext cx="1092200" cy="4762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200"/>
            </a:lvl1pPr>
          </a:lstStyle>
          <a:p>
            <a:fld id="{D63C33A6-06BE-5141-9B86-15478A8BB20F}" type="slidenum">
              <a:rPr lang="it-IT" altLang="x-none" smtClean="0"/>
              <a:pPr/>
              <a:t>‹N›</a:t>
            </a:fld>
            <a:endParaRPr lang="it-IT" altLang="x-none"/>
          </a:p>
        </p:txBody>
      </p:sp>
      <p:sp>
        <p:nvSpPr>
          <p:cNvPr id="7" name="Rectangle 3"/>
          <p:cNvSpPr>
            <a:spLocks noGrp="1" noChangeArrowheads="1"/>
          </p:cNvSpPr>
          <p:nvPr/>
        </p:nvSpPr>
        <p:spPr bwMode="auto">
          <a:xfrm>
            <a:off x="1490133" y="185738"/>
            <a:ext cx="9076267" cy="476250"/>
          </a:xfrm>
          <a:prstGeom prst="rect">
            <a:avLst/>
          </a:prstGeom>
          <a:noFill/>
          <a:ln w="9525">
            <a:noFill/>
            <a:miter lim="800000"/>
            <a:headEnd/>
            <a:tailEnd/>
          </a:ln>
        </p:spPr>
        <p:txBody>
          <a:bodyPr lIns="0" tIns="0" rIns="0" bIns="0"/>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it-IT" altLang="x-none" sz="1200" dirty="0"/>
              <a:t>ISAAC / </a:t>
            </a:r>
            <a:r>
              <a:rPr lang="en-US" altLang="x-none" sz="1200" dirty="0"/>
              <a:t>Making night train services a valuable alternative to air travel</a:t>
            </a:r>
            <a:endParaRPr lang="it-IT" altLang="x-none" sz="1200" dirty="0"/>
          </a:p>
          <a:p>
            <a:endParaRPr lang="it-IT" altLang="x-none" sz="1200" dirty="0"/>
          </a:p>
          <a:p>
            <a:endParaRPr lang="it-IT" altLang="x-none" sz="1200" dirty="0"/>
          </a:p>
        </p:txBody>
      </p:sp>
      <p:pic>
        <p:nvPicPr>
          <p:cNvPr id="9" name="Immagine 6" descr="logo_SUPSI_acr.gif">
            <a:extLst>
              <a:ext uri="{FF2B5EF4-FFF2-40B4-BE49-F238E27FC236}">
                <a16:creationId xmlns:a16="http://schemas.microsoft.com/office/drawing/2014/main" id="{06FF4785-2003-DB46-A381-C6E388C11ED7}"/>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25874" y="209550"/>
            <a:ext cx="4699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084886"/>
      </p:ext>
    </p:extLst>
  </p:cSld>
  <p:clrMap bg1="lt1" tx1="dk1" bg2="lt2" tx2="dk2" accent1="accent1" accent2="accent2" accent3="accent3" accent4="accent4" accent5="accent5" accent6="accent6" hlink="hlink" folHlink="folHlink"/>
  <p:sldLayoutIdLst>
    <p:sldLayoutId id="2147484152" r:id="rId1"/>
    <p:sldLayoutId id="2147484153" r:id="rId2"/>
    <p:sldLayoutId id="2147484154" r:id="rId3"/>
    <p:sldLayoutId id="2147484155" r:id="rId4"/>
    <p:sldLayoutId id="2147484156" r:id="rId5"/>
    <p:sldLayoutId id="2147484157" r:id="rId6"/>
    <p:sldLayoutId id="2147484158" r:id="rId7"/>
    <p:sldLayoutId id="2147484159" r:id="rId8"/>
  </p:sldLayoutIdLst>
  <p:hf hdr="0" ftr="0"/>
  <p:txStyles>
    <p:titleStyle>
      <a:lvl1pPr algn="l" rtl="0" eaLnBrk="1" fontAlgn="base" hangingPunct="1">
        <a:spcBef>
          <a:spcPct val="0"/>
        </a:spcBef>
        <a:spcAft>
          <a:spcPct val="0"/>
        </a:spcAft>
        <a:defRPr sz="2400">
          <a:solidFill>
            <a:schemeClr val="accent2"/>
          </a:solidFill>
          <a:latin typeface="+mj-lt"/>
          <a:ea typeface="ＭＳ Ｐゴシック" pitchFamily="-112" charset="-128"/>
          <a:cs typeface="ＭＳ Ｐゴシック" pitchFamily="-112" charset="-128"/>
        </a:defRPr>
      </a:lvl1pPr>
      <a:lvl2pPr algn="l" rtl="0" eaLnBrk="1" fontAlgn="base" hangingPunct="1">
        <a:spcBef>
          <a:spcPct val="0"/>
        </a:spcBef>
        <a:spcAft>
          <a:spcPct val="0"/>
        </a:spcAft>
        <a:defRPr sz="2400">
          <a:solidFill>
            <a:schemeClr val="accent2"/>
          </a:solidFill>
          <a:latin typeface="Times New Roman" pitchFamily="-112" charset="-52"/>
          <a:ea typeface="ＭＳ Ｐゴシック" pitchFamily="-112" charset="-128"/>
          <a:cs typeface="ＭＳ Ｐゴシック" pitchFamily="-112" charset="-128"/>
        </a:defRPr>
      </a:lvl2pPr>
      <a:lvl3pPr algn="l" rtl="0" eaLnBrk="1" fontAlgn="base" hangingPunct="1">
        <a:spcBef>
          <a:spcPct val="0"/>
        </a:spcBef>
        <a:spcAft>
          <a:spcPct val="0"/>
        </a:spcAft>
        <a:defRPr sz="2400">
          <a:solidFill>
            <a:schemeClr val="accent2"/>
          </a:solidFill>
          <a:latin typeface="Times New Roman" pitchFamily="-112" charset="-52"/>
          <a:ea typeface="ＭＳ Ｐゴシック" pitchFamily="-112" charset="-128"/>
          <a:cs typeface="ＭＳ Ｐゴシック" pitchFamily="-112" charset="-128"/>
        </a:defRPr>
      </a:lvl3pPr>
      <a:lvl4pPr algn="l" rtl="0" eaLnBrk="1" fontAlgn="base" hangingPunct="1">
        <a:spcBef>
          <a:spcPct val="0"/>
        </a:spcBef>
        <a:spcAft>
          <a:spcPct val="0"/>
        </a:spcAft>
        <a:defRPr sz="2400">
          <a:solidFill>
            <a:schemeClr val="accent2"/>
          </a:solidFill>
          <a:latin typeface="Times New Roman" pitchFamily="-112" charset="-52"/>
          <a:ea typeface="ＭＳ Ｐゴシック" pitchFamily="-112" charset="-128"/>
          <a:cs typeface="ＭＳ Ｐゴシック" pitchFamily="-112" charset="-128"/>
        </a:defRPr>
      </a:lvl4pPr>
      <a:lvl5pPr algn="l" rtl="0" eaLnBrk="1" fontAlgn="base" hangingPunct="1">
        <a:spcBef>
          <a:spcPct val="0"/>
        </a:spcBef>
        <a:spcAft>
          <a:spcPct val="0"/>
        </a:spcAft>
        <a:defRPr sz="2400">
          <a:solidFill>
            <a:schemeClr val="accent2"/>
          </a:solidFill>
          <a:latin typeface="Times New Roman" pitchFamily="-112" charset="-52"/>
          <a:ea typeface="ＭＳ Ｐゴシック" pitchFamily="-112" charset="-128"/>
          <a:cs typeface="ＭＳ Ｐゴシック" pitchFamily="-112" charset="-128"/>
        </a:defRPr>
      </a:lvl5pPr>
      <a:lvl6pPr marL="457200" algn="l" rtl="0" eaLnBrk="1" fontAlgn="base" hangingPunct="1">
        <a:spcBef>
          <a:spcPct val="0"/>
        </a:spcBef>
        <a:spcAft>
          <a:spcPct val="0"/>
        </a:spcAft>
        <a:defRPr sz="2800">
          <a:solidFill>
            <a:schemeClr val="accent2"/>
          </a:solidFill>
          <a:latin typeface="Times New Roman" pitchFamily="-112" charset="-52"/>
        </a:defRPr>
      </a:lvl6pPr>
      <a:lvl7pPr marL="914400" algn="l" rtl="0" eaLnBrk="1" fontAlgn="base" hangingPunct="1">
        <a:spcBef>
          <a:spcPct val="0"/>
        </a:spcBef>
        <a:spcAft>
          <a:spcPct val="0"/>
        </a:spcAft>
        <a:defRPr sz="2800">
          <a:solidFill>
            <a:schemeClr val="accent2"/>
          </a:solidFill>
          <a:latin typeface="Times New Roman" pitchFamily="-112" charset="-52"/>
        </a:defRPr>
      </a:lvl7pPr>
      <a:lvl8pPr marL="1371600" algn="l" rtl="0" eaLnBrk="1" fontAlgn="base" hangingPunct="1">
        <a:spcBef>
          <a:spcPct val="0"/>
        </a:spcBef>
        <a:spcAft>
          <a:spcPct val="0"/>
        </a:spcAft>
        <a:defRPr sz="2800">
          <a:solidFill>
            <a:schemeClr val="accent2"/>
          </a:solidFill>
          <a:latin typeface="Times New Roman" pitchFamily="-112" charset="-52"/>
        </a:defRPr>
      </a:lvl8pPr>
      <a:lvl9pPr marL="1828800" algn="l" rtl="0" eaLnBrk="1" fontAlgn="base" hangingPunct="1">
        <a:spcBef>
          <a:spcPct val="0"/>
        </a:spcBef>
        <a:spcAft>
          <a:spcPct val="0"/>
        </a:spcAft>
        <a:defRPr sz="2800">
          <a:solidFill>
            <a:schemeClr val="accent2"/>
          </a:solidFill>
          <a:latin typeface="Times New Roman" pitchFamily="-112" charset="-52"/>
        </a:defRPr>
      </a:lvl9pPr>
    </p:titleStyle>
    <p:bodyStyle>
      <a:lvl1pPr marL="342900" indent="-342900" algn="l" rtl="0" eaLnBrk="1" fontAlgn="base" hangingPunct="1">
        <a:spcBef>
          <a:spcPct val="20000"/>
        </a:spcBef>
        <a:spcAft>
          <a:spcPct val="0"/>
        </a:spcAft>
        <a:buChar char="•"/>
        <a:defRPr>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558433"/>
      </p:ext>
    </p:extLst>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Lst>
  <p:hf hdr="0" ftr="0"/>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28" charset="-128"/>
          <a:cs typeface="ＭＳ Ｐゴシック" pitchFamily="-128" charset="-128"/>
        </a:defRPr>
      </a:lvl1pPr>
      <a:lvl2pPr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2pPr>
      <a:lvl3pPr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3pPr>
      <a:lvl4pPr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4pPr>
      <a:lvl5pPr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5pPr>
      <a:lvl6pPr marL="457200"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6pPr>
      <a:lvl7pPr marL="914400"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7pPr>
      <a:lvl8pPr marL="1371600"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8pPr>
      <a:lvl9pPr marL="1828800" algn="ctr" defTabSz="457200" rtl="0" eaLnBrk="1" fontAlgn="base" hangingPunct="1">
        <a:spcBef>
          <a:spcPct val="0"/>
        </a:spcBef>
        <a:spcAft>
          <a:spcPct val="0"/>
        </a:spcAft>
        <a:defRPr sz="4400">
          <a:solidFill>
            <a:schemeClr val="tx1"/>
          </a:solidFill>
          <a:latin typeface="Times New Roman" pitchFamily="-128" charset="-52"/>
          <a:ea typeface="ＭＳ Ｐゴシック" pitchFamily="-128" charset="-128"/>
          <a:cs typeface="ＭＳ Ｐゴシック" pitchFamily="-128"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128" charset="-128"/>
          <a:cs typeface="ＭＳ Ｐゴシック" pitchFamily="-128" charset="-128"/>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128"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128"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128"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12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olo 1"/>
          <p:cNvSpPr>
            <a:spLocks noGrp="1"/>
          </p:cNvSpPr>
          <p:nvPr>
            <p:ph type="ctrTitle"/>
          </p:nvPr>
        </p:nvSpPr>
        <p:spPr/>
        <p:txBody>
          <a:bodyPr/>
          <a:lstStyle/>
          <a:p>
            <a:r>
              <a:rPr lang="en-US" altLang="x-none" dirty="0">
                <a:ea typeface="ＭＳ Ｐゴシック" charset="-128"/>
              </a:rPr>
              <a:t>Making night train services a valuable alternative to air travel</a:t>
            </a:r>
            <a:endParaRPr lang="x-none" altLang="x-none" dirty="0">
              <a:ea typeface="ＭＳ Ｐゴシック" charset="-128"/>
            </a:endParaRPr>
          </a:p>
        </p:txBody>
      </p:sp>
      <p:sp>
        <p:nvSpPr>
          <p:cNvPr id="16387" name="Sottotitolo 2"/>
          <p:cNvSpPr>
            <a:spLocks noGrp="1"/>
          </p:cNvSpPr>
          <p:nvPr>
            <p:ph type="subTitle" idx="1"/>
          </p:nvPr>
        </p:nvSpPr>
        <p:spPr/>
        <p:txBody>
          <a:bodyPr/>
          <a:lstStyle/>
          <a:p>
            <a:r>
              <a:rPr lang="en-US" altLang="x-none" dirty="0">
                <a:ea typeface="ＭＳ Ｐゴシック" charset="-128"/>
              </a:rPr>
              <a:t>Insights from mobility patterns of night train users in Switzerland</a:t>
            </a:r>
            <a:endParaRPr lang="x-none" altLang="x-none" dirty="0">
              <a:ea typeface="ＭＳ Ｐゴシック" charset="-128"/>
            </a:endParaRPr>
          </a:p>
        </p:txBody>
      </p:sp>
      <p:sp>
        <p:nvSpPr>
          <p:cNvPr id="16390" name="Segnaposto testo 5"/>
          <p:cNvSpPr>
            <a:spLocks noGrp="1"/>
          </p:cNvSpPr>
          <p:nvPr>
            <p:ph type="body" sz="quarter" idx="13"/>
          </p:nvPr>
        </p:nvSpPr>
        <p:spPr>
          <a:xfrm>
            <a:off x="431800" y="5373216"/>
            <a:ext cx="11328400" cy="952500"/>
          </a:xfrm>
        </p:spPr>
        <p:txBody>
          <a:bodyPr/>
          <a:lstStyle/>
          <a:p>
            <a:r>
              <a:rPr lang="it-IT" altLang="x-none" dirty="0">
                <a:ea typeface="ＭＳ Ｐゴシック" charset="-128"/>
              </a:rPr>
              <a:t>Tiziano Gerosa, SUPSI</a:t>
            </a:r>
          </a:p>
          <a:p>
            <a:r>
              <a:rPr lang="it-IT" altLang="x-none" dirty="0">
                <a:ea typeface="ＭＳ Ｐゴシック" charset="-128"/>
              </a:rPr>
              <a:t>Francesca Cellina, SUPSI</a:t>
            </a:r>
          </a:p>
          <a:p>
            <a:r>
              <a:rPr lang="it-IT" altLang="x-none" dirty="0">
                <a:ea typeface="ＭＳ Ｐゴシック" charset="-128"/>
              </a:rPr>
              <a:t>Stefano </a:t>
            </a:r>
            <a:r>
              <a:rPr lang="it-IT" altLang="x-none" dirty="0" err="1">
                <a:ea typeface="ＭＳ Ｐゴシック" charset="-128"/>
              </a:rPr>
              <a:t>Scagnolari</a:t>
            </a:r>
            <a:r>
              <a:rPr lang="it-IT" altLang="x-none" dirty="0">
                <a:ea typeface="ＭＳ Ｐゴシック" charset="-128"/>
              </a:rPr>
              <a:t>, USI</a:t>
            </a:r>
          </a:p>
        </p:txBody>
      </p:sp>
      <p:sp>
        <p:nvSpPr>
          <p:cNvPr id="16388" name="Segnaposto data 3"/>
          <p:cNvSpPr>
            <a:spLocks noGrp="1"/>
          </p:cNvSpPr>
          <p:nvPr>
            <p:ph type="dt" sz="half" idx="1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2D0E7084-6D1E-C846-9079-9ED7B2EF1D1E}" type="datetime4">
              <a:rPr lang="it-IT" altLang="x-none" sz="1000"/>
              <a:pPr eaLnBrk="1" hangingPunct="1"/>
              <a:t>12 settembre 2023</a:t>
            </a:fld>
            <a:endParaRPr lang="it-IT" altLang="x-none" sz="1000"/>
          </a:p>
        </p:txBody>
      </p:sp>
      <p:sp>
        <p:nvSpPr>
          <p:cNvPr id="16389" name="Segnaposto numero diapositiva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25494AEC-2F9A-7A43-834C-9CFD1E6D901E}" type="slidenum">
              <a:rPr lang="it-IT" altLang="x-none" sz="1200"/>
              <a:pPr eaLnBrk="1" hangingPunct="1"/>
              <a:t>1</a:t>
            </a:fld>
            <a:endParaRPr lang="it-IT" altLang="x-none" sz="1200"/>
          </a:p>
        </p:txBody>
      </p:sp>
      <p:pic>
        <p:nvPicPr>
          <p:cNvPr id="2" name="Picture 5">
            <a:extLst>
              <a:ext uri="{FF2B5EF4-FFF2-40B4-BE49-F238E27FC236}">
                <a16:creationId xmlns:a16="http://schemas.microsoft.com/office/drawing/2014/main" id="{A3587CF6-259E-B664-F858-9BEFDEE4DC48}"/>
              </a:ext>
            </a:extLst>
          </p:cNvPr>
          <p:cNvPicPr>
            <a:picLocks noChangeAspect="1"/>
          </p:cNvPicPr>
          <p:nvPr/>
        </p:nvPicPr>
        <p:blipFill rotWithShape="1">
          <a:blip r:embed="rId2"/>
          <a:srcRect r="49927"/>
          <a:stretch/>
        </p:blipFill>
        <p:spPr>
          <a:xfrm>
            <a:off x="7464152" y="120030"/>
            <a:ext cx="2238698" cy="826739"/>
          </a:xfrm>
          <a:prstGeom prst="rect">
            <a:avLst/>
          </a:prstGeom>
        </p:spPr>
      </p:pic>
      <p:pic>
        <p:nvPicPr>
          <p:cNvPr id="3" name="Picture 3">
            <a:extLst>
              <a:ext uri="{FF2B5EF4-FFF2-40B4-BE49-F238E27FC236}">
                <a16:creationId xmlns:a16="http://schemas.microsoft.com/office/drawing/2014/main" id="{3342FF26-7C51-3858-570C-37E493F8F5CE}"/>
              </a:ext>
            </a:extLst>
          </p:cNvPr>
          <p:cNvPicPr>
            <a:picLocks noChangeAspect="1"/>
          </p:cNvPicPr>
          <p:nvPr/>
        </p:nvPicPr>
        <p:blipFill>
          <a:blip r:embed="rId3"/>
          <a:stretch>
            <a:fillRect/>
          </a:stretch>
        </p:blipFill>
        <p:spPr>
          <a:xfrm>
            <a:off x="9408368" y="199079"/>
            <a:ext cx="864096" cy="120902"/>
          </a:xfrm>
          <a:prstGeom prst="rect">
            <a:avLst/>
          </a:prstGeom>
        </p:spPr>
      </p:pic>
      <p:pic>
        <p:nvPicPr>
          <p:cNvPr id="4" name="Picture 8">
            <a:extLst>
              <a:ext uri="{FF2B5EF4-FFF2-40B4-BE49-F238E27FC236}">
                <a16:creationId xmlns:a16="http://schemas.microsoft.com/office/drawing/2014/main" id="{6C210273-5C22-758B-9B12-AFB65E12ADA3}"/>
              </a:ext>
            </a:extLst>
          </p:cNvPr>
          <p:cNvPicPr>
            <a:picLocks noChangeAspect="1"/>
          </p:cNvPicPr>
          <p:nvPr/>
        </p:nvPicPr>
        <p:blipFill>
          <a:blip r:embed="rId4"/>
          <a:stretch>
            <a:fillRect/>
          </a:stretch>
        </p:blipFill>
        <p:spPr>
          <a:xfrm>
            <a:off x="9414792" y="312253"/>
            <a:ext cx="980882" cy="131761"/>
          </a:xfrm>
          <a:prstGeom prst="rect">
            <a:avLst/>
          </a:prstGeom>
        </p:spPr>
      </p:pic>
      <p:pic>
        <p:nvPicPr>
          <p:cNvPr id="5" name="Picture 10">
            <a:extLst>
              <a:ext uri="{FF2B5EF4-FFF2-40B4-BE49-F238E27FC236}">
                <a16:creationId xmlns:a16="http://schemas.microsoft.com/office/drawing/2014/main" id="{4F9748BD-CDB2-F93C-AF34-77C47AD18FF3}"/>
              </a:ext>
            </a:extLst>
          </p:cNvPr>
          <p:cNvPicPr>
            <a:picLocks noChangeAspect="1"/>
          </p:cNvPicPr>
          <p:nvPr/>
        </p:nvPicPr>
        <p:blipFill>
          <a:blip r:embed="rId5"/>
          <a:stretch>
            <a:fillRect/>
          </a:stretch>
        </p:blipFill>
        <p:spPr>
          <a:xfrm>
            <a:off x="9406229" y="431921"/>
            <a:ext cx="1005840" cy="107893"/>
          </a:xfrm>
          <a:prstGeom prst="rect">
            <a:avLst/>
          </a:prstGeom>
        </p:spPr>
      </p:pic>
      <p:pic>
        <p:nvPicPr>
          <p:cNvPr id="6" name="Picture 12">
            <a:extLst>
              <a:ext uri="{FF2B5EF4-FFF2-40B4-BE49-F238E27FC236}">
                <a16:creationId xmlns:a16="http://schemas.microsoft.com/office/drawing/2014/main" id="{F7F51A04-383D-120A-5785-DAB27A68D530}"/>
              </a:ext>
            </a:extLst>
          </p:cNvPr>
          <p:cNvPicPr>
            <a:picLocks noChangeAspect="1"/>
          </p:cNvPicPr>
          <p:nvPr/>
        </p:nvPicPr>
        <p:blipFill>
          <a:blip r:embed="rId6"/>
          <a:stretch>
            <a:fillRect/>
          </a:stretch>
        </p:blipFill>
        <p:spPr>
          <a:xfrm>
            <a:off x="9406229" y="785824"/>
            <a:ext cx="1050792" cy="13176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10</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31800" y="800300"/>
            <a:ext cx="11328400" cy="719137"/>
          </a:xfrm>
        </p:spPr>
        <p:txBody>
          <a:bodyPr/>
          <a:lstStyle/>
          <a:p>
            <a:r>
              <a:rPr lang="it-CH" dirty="0"/>
              <a:t>Data (N=389) </a:t>
            </a:r>
          </a:p>
        </p:txBody>
      </p:sp>
      <p:graphicFrame>
        <p:nvGraphicFramePr>
          <p:cNvPr id="2" name="Grafico 1">
            <a:extLst>
              <a:ext uri="{FF2B5EF4-FFF2-40B4-BE49-F238E27FC236}">
                <a16:creationId xmlns:a16="http://schemas.microsoft.com/office/drawing/2014/main" id="{514B6139-301B-BB25-91A0-FF26105C0228}"/>
              </a:ext>
            </a:extLst>
          </p:cNvPr>
          <p:cNvGraphicFramePr>
            <a:graphicFrameLocks/>
          </p:cNvGraphicFramePr>
          <p:nvPr>
            <p:extLst>
              <p:ext uri="{D42A27DB-BD31-4B8C-83A1-F6EECF244321}">
                <p14:modId xmlns:p14="http://schemas.microsoft.com/office/powerpoint/2010/main" val="1115261642"/>
              </p:ext>
            </p:extLst>
          </p:nvPr>
        </p:nvGraphicFramePr>
        <p:xfrm>
          <a:off x="6592122" y="809618"/>
          <a:ext cx="5184576" cy="5845976"/>
        </p:xfrm>
        <a:graphic>
          <a:graphicData uri="http://schemas.openxmlformats.org/drawingml/2006/chart">
            <c:chart xmlns:c="http://schemas.openxmlformats.org/drawingml/2006/chart" xmlns:r="http://schemas.openxmlformats.org/officeDocument/2006/relationships" r:id="rId2"/>
          </a:graphicData>
        </a:graphic>
      </p:graphicFrame>
      <p:sp>
        <p:nvSpPr>
          <p:cNvPr id="7" name="CasellaDiTesto 6">
            <a:extLst>
              <a:ext uri="{FF2B5EF4-FFF2-40B4-BE49-F238E27FC236}">
                <a16:creationId xmlns:a16="http://schemas.microsoft.com/office/drawing/2014/main" id="{8A4AFF9C-433F-C886-7FFF-ECF8CE3BDFCD}"/>
              </a:ext>
            </a:extLst>
          </p:cNvPr>
          <p:cNvSpPr txBox="1"/>
          <p:nvPr/>
        </p:nvSpPr>
        <p:spPr bwMode="auto">
          <a:xfrm>
            <a:off x="219201" y="1347260"/>
            <a:ext cx="3433754" cy="1785104"/>
          </a:xfrm>
          <a:prstGeom prst="rect">
            <a:avLst/>
          </a:prstGeom>
          <a:noFill/>
          <a:ln w="9525">
            <a:noFill/>
            <a:miter lim="800000"/>
            <a:headEnd/>
            <a:tailEnd/>
          </a:ln>
        </p:spPr>
        <p:txBody>
          <a:bodyPr wrap="square">
            <a:spAutoFit/>
          </a:bodyPr>
          <a:lstStyle/>
          <a:p>
            <a:pPr marL="457200" indent="-457200">
              <a:spcAft>
                <a:spcPts val="600"/>
              </a:spcAft>
              <a:buFont typeface="+mj-lt"/>
              <a:buAutoNum type="arabicPeriod"/>
              <a:defRPr/>
            </a:pPr>
            <a:r>
              <a:rPr lang="en-US" altLang="it-CH" sz="1800" dirty="0"/>
              <a:t>Flyers delivered on-board </a:t>
            </a:r>
          </a:p>
          <a:p>
            <a:pPr marL="285750" indent="-285750">
              <a:spcAft>
                <a:spcPts val="600"/>
              </a:spcAft>
              <a:buFont typeface="Arial" panose="020B0604020202020204" pitchFamily="34" charset="0"/>
              <a:buChar char="•"/>
              <a:defRPr/>
            </a:pPr>
            <a:r>
              <a:rPr lang="en-US" altLang="it-CH" sz="1800" dirty="0"/>
              <a:t>From 12/9/2022 to 31/1/2023</a:t>
            </a:r>
          </a:p>
          <a:p>
            <a:pPr marL="285750" indent="-285750">
              <a:spcAft>
                <a:spcPts val="600"/>
              </a:spcAft>
              <a:buFont typeface="Arial" panose="020B0604020202020204" pitchFamily="34" charset="0"/>
              <a:buChar char="•"/>
              <a:defRPr/>
            </a:pPr>
            <a:r>
              <a:rPr lang="en-US" altLang="it-CH" sz="1800" dirty="0"/>
              <a:t>A total of 40.000 flyers</a:t>
            </a:r>
          </a:p>
          <a:p>
            <a:pPr marL="285750" indent="-285750">
              <a:spcAft>
                <a:spcPts val="600"/>
              </a:spcAft>
              <a:buFont typeface="Arial" panose="020B0604020202020204" pitchFamily="34" charset="0"/>
              <a:buChar char="•"/>
              <a:defRPr/>
            </a:pPr>
            <a:r>
              <a:rPr lang="en-US" altLang="it-CH" sz="1800" dirty="0" err="1"/>
              <a:t>NightJet</a:t>
            </a:r>
            <a:r>
              <a:rPr lang="en-US" altLang="it-CH" sz="1800" dirty="0"/>
              <a:t> trains</a:t>
            </a:r>
          </a:p>
          <a:p>
            <a:pPr marL="285750" indent="-285750">
              <a:spcAft>
                <a:spcPts val="600"/>
              </a:spcAft>
              <a:buFont typeface="Arial" panose="020B0604020202020204" pitchFamily="34" charset="0"/>
              <a:buChar char="•"/>
              <a:defRPr/>
            </a:pPr>
            <a:r>
              <a:rPr lang="en-US" altLang="it-CH" sz="1800" dirty="0"/>
              <a:t>Stations of Zurich and Basel</a:t>
            </a:r>
          </a:p>
        </p:txBody>
      </p:sp>
      <p:pic>
        <p:nvPicPr>
          <p:cNvPr id="8" name="Immagine 7">
            <a:extLst>
              <a:ext uri="{FF2B5EF4-FFF2-40B4-BE49-F238E27FC236}">
                <a16:creationId xmlns:a16="http://schemas.microsoft.com/office/drawing/2014/main" id="{197D13DA-07E1-E043-85DD-934786CF2B0E}"/>
              </a:ext>
            </a:extLst>
          </p:cNvPr>
          <p:cNvPicPr>
            <a:picLocks noChangeAspect="1"/>
          </p:cNvPicPr>
          <p:nvPr/>
        </p:nvPicPr>
        <p:blipFill>
          <a:blip r:embed="rId3"/>
          <a:stretch>
            <a:fillRect/>
          </a:stretch>
        </p:blipFill>
        <p:spPr>
          <a:xfrm>
            <a:off x="3829113" y="1347260"/>
            <a:ext cx="1509610" cy="21255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contourClr>
              <a:srgbClr val="C0C0C0"/>
            </a:contourClr>
          </a:sp3d>
        </p:spPr>
      </p:pic>
      <p:sp>
        <p:nvSpPr>
          <p:cNvPr id="9" name="CasellaDiTesto 8">
            <a:extLst>
              <a:ext uri="{FF2B5EF4-FFF2-40B4-BE49-F238E27FC236}">
                <a16:creationId xmlns:a16="http://schemas.microsoft.com/office/drawing/2014/main" id="{EFC1E16A-2319-7B2F-A3E1-7F1E0F39F03E}"/>
              </a:ext>
            </a:extLst>
          </p:cNvPr>
          <p:cNvSpPr txBox="1"/>
          <p:nvPr/>
        </p:nvSpPr>
        <p:spPr bwMode="auto">
          <a:xfrm>
            <a:off x="219201" y="3797489"/>
            <a:ext cx="3433754" cy="2616101"/>
          </a:xfrm>
          <a:prstGeom prst="rect">
            <a:avLst/>
          </a:prstGeom>
          <a:noFill/>
          <a:ln w="9525">
            <a:noFill/>
            <a:miter lim="800000"/>
            <a:headEnd/>
            <a:tailEnd/>
          </a:ln>
        </p:spPr>
        <p:txBody>
          <a:bodyPr wrap="square">
            <a:spAutoFit/>
          </a:bodyPr>
          <a:lstStyle/>
          <a:p>
            <a:pPr marL="457200" indent="-457200">
              <a:spcAft>
                <a:spcPts val="600"/>
              </a:spcAft>
              <a:buFont typeface="+mj-lt"/>
              <a:buAutoNum type="arabicPeriod" startAt="2"/>
              <a:defRPr/>
            </a:pPr>
            <a:r>
              <a:rPr lang="en-US" altLang="it-CH" sz="1800" dirty="0"/>
              <a:t>Email invitation</a:t>
            </a:r>
          </a:p>
          <a:p>
            <a:pPr marL="285750" indent="-285750">
              <a:spcAft>
                <a:spcPts val="600"/>
              </a:spcAft>
              <a:buFont typeface="Arial" panose="020B0604020202020204" pitchFamily="34" charset="0"/>
              <a:buChar char="•"/>
              <a:defRPr/>
            </a:pPr>
            <a:r>
              <a:rPr lang="en-US" altLang="it-CH" sz="1800" dirty="0"/>
              <a:t>From 10/1/2023 to 31/1/2023</a:t>
            </a:r>
          </a:p>
          <a:p>
            <a:pPr marL="285750" indent="-285750">
              <a:spcAft>
                <a:spcPts val="600"/>
              </a:spcAft>
              <a:buFont typeface="Arial" panose="020B0604020202020204" pitchFamily="34" charset="0"/>
              <a:buChar char="•"/>
              <a:defRPr/>
            </a:pPr>
            <a:r>
              <a:rPr lang="en-US" altLang="it-CH" sz="1800" dirty="0"/>
              <a:t>A sample 483 online customers</a:t>
            </a:r>
          </a:p>
          <a:p>
            <a:pPr marL="285750" indent="-285750">
              <a:spcAft>
                <a:spcPts val="600"/>
              </a:spcAft>
              <a:buFont typeface="Arial" panose="020B0604020202020204" pitchFamily="34" charset="0"/>
              <a:buChar char="•"/>
              <a:defRPr/>
            </a:pPr>
            <a:r>
              <a:rPr lang="en-US" altLang="it-CH" sz="1800" dirty="0" err="1"/>
              <a:t>NightJet</a:t>
            </a:r>
            <a:r>
              <a:rPr lang="en-US" altLang="it-CH" sz="1800" dirty="0"/>
              <a:t> and </a:t>
            </a:r>
            <a:r>
              <a:rPr lang="en-US" altLang="it-CH" sz="1800" dirty="0" err="1"/>
              <a:t>EuroNight</a:t>
            </a:r>
            <a:r>
              <a:rPr lang="en-US" altLang="it-CH" sz="1800" dirty="0"/>
              <a:t> trains</a:t>
            </a:r>
          </a:p>
          <a:p>
            <a:pPr marL="285750" indent="-285750">
              <a:spcAft>
                <a:spcPts val="600"/>
              </a:spcAft>
              <a:buFont typeface="Arial" panose="020B0604020202020204" pitchFamily="34" charset="0"/>
              <a:buChar char="•"/>
              <a:defRPr/>
            </a:pPr>
            <a:r>
              <a:rPr lang="en-US" altLang="it-CH" sz="1800" dirty="0"/>
              <a:t>A single invitation by the SBB customer office </a:t>
            </a:r>
          </a:p>
        </p:txBody>
      </p:sp>
      <p:pic>
        <p:nvPicPr>
          <p:cNvPr id="10" name="Immagine 9">
            <a:extLst>
              <a:ext uri="{FF2B5EF4-FFF2-40B4-BE49-F238E27FC236}">
                <a16:creationId xmlns:a16="http://schemas.microsoft.com/office/drawing/2014/main" id="{9F6E1A78-8EE0-0743-3CA4-EC0440EB19E8}"/>
              </a:ext>
            </a:extLst>
          </p:cNvPr>
          <p:cNvPicPr>
            <a:picLocks noChangeAspect="1"/>
          </p:cNvPicPr>
          <p:nvPr/>
        </p:nvPicPr>
        <p:blipFill>
          <a:blip r:embed="rId4"/>
          <a:stretch>
            <a:fillRect/>
          </a:stretch>
        </p:blipFill>
        <p:spPr>
          <a:xfrm>
            <a:off x="3687756" y="3953411"/>
            <a:ext cx="1844480" cy="2304256"/>
          </a:xfrm>
          <a:prstGeom prst="roundRect">
            <a:avLst>
              <a:gd name="adj" fmla="val 4167"/>
            </a:avLst>
          </a:prstGeom>
          <a:solidFill>
            <a:srgbClr val="FFFFFF"/>
          </a:solidFill>
          <a:ln w="76200" cap="sq">
            <a:solidFill>
              <a:srgbClr val="292929"/>
            </a:solidFill>
            <a:miter lim="800000"/>
          </a:ln>
          <a:effectLst>
            <a:outerShdw blurRad="76200" dist="88900" dir="13500000" sy="23000" kx="1200000" algn="br" rotWithShape="0">
              <a:prstClr val="black">
                <a:alpha val="20000"/>
              </a:prstClr>
            </a:outerShdw>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447435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11</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31800" y="684025"/>
            <a:ext cx="11328400" cy="719137"/>
          </a:xfrm>
        </p:spPr>
        <p:txBody>
          <a:bodyPr/>
          <a:lstStyle/>
          <a:p>
            <a:r>
              <a:rPr lang="it-CH" dirty="0" err="1"/>
              <a:t>Results</a:t>
            </a:r>
            <a:r>
              <a:rPr lang="it-CH" dirty="0"/>
              <a:t>: (1) </a:t>
            </a:r>
            <a:r>
              <a:rPr lang="it-CH" dirty="0" err="1"/>
              <a:t>Latent</a:t>
            </a:r>
            <a:r>
              <a:rPr lang="it-CH" dirty="0"/>
              <a:t> class </a:t>
            </a:r>
            <a:r>
              <a:rPr lang="it-CH" dirty="0" err="1"/>
              <a:t>enumeration</a:t>
            </a:r>
            <a:r>
              <a:rPr lang="it-CH" dirty="0"/>
              <a:t> </a:t>
            </a:r>
          </a:p>
        </p:txBody>
      </p:sp>
      <p:pic>
        <p:nvPicPr>
          <p:cNvPr id="7" name="Immagine 6" descr="Immagine che contiene testo, schermata, numero, Carattere&#10;&#10;Descrizione generata automaticamente">
            <a:extLst>
              <a:ext uri="{FF2B5EF4-FFF2-40B4-BE49-F238E27FC236}">
                <a16:creationId xmlns:a16="http://schemas.microsoft.com/office/drawing/2014/main" id="{F34DF16C-9580-B569-68AE-85CBF2E40443}"/>
              </a:ext>
            </a:extLst>
          </p:cNvPr>
          <p:cNvPicPr>
            <a:picLocks noChangeAspect="1"/>
          </p:cNvPicPr>
          <p:nvPr/>
        </p:nvPicPr>
        <p:blipFill>
          <a:blip r:embed="rId2"/>
          <a:stretch>
            <a:fillRect/>
          </a:stretch>
        </p:blipFill>
        <p:spPr>
          <a:xfrm>
            <a:off x="4943872" y="1347632"/>
            <a:ext cx="6614557" cy="4995610"/>
          </a:xfrm>
          <a:prstGeom prst="rect">
            <a:avLst/>
          </a:prstGeom>
        </p:spPr>
      </p:pic>
      <p:sp>
        <p:nvSpPr>
          <p:cNvPr id="9" name="Rettangolo 8">
            <a:extLst>
              <a:ext uri="{FF2B5EF4-FFF2-40B4-BE49-F238E27FC236}">
                <a16:creationId xmlns:a16="http://schemas.microsoft.com/office/drawing/2014/main" id="{F3928DD8-C6D2-EA91-5CFF-D52F3588D2A0}"/>
              </a:ext>
            </a:extLst>
          </p:cNvPr>
          <p:cNvSpPr/>
          <p:nvPr/>
        </p:nvSpPr>
        <p:spPr>
          <a:xfrm>
            <a:off x="9383937" y="2058464"/>
            <a:ext cx="2174492" cy="864096"/>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0" name="Rettangolo 9">
            <a:extLst>
              <a:ext uri="{FF2B5EF4-FFF2-40B4-BE49-F238E27FC236}">
                <a16:creationId xmlns:a16="http://schemas.microsoft.com/office/drawing/2014/main" id="{6AC2CA7C-46F4-D384-41E7-4CE613B8F6BA}"/>
              </a:ext>
            </a:extLst>
          </p:cNvPr>
          <p:cNvSpPr/>
          <p:nvPr/>
        </p:nvSpPr>
        <p:spPr>
          <a:xfrm>
            <a:off x="10176025" y="3786656"/>
            <a:ext cx="1382404" cy="1152128"/>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1" name="Rettangolo 10">
            <a:extLst>
              <a:ext uri="{FF2B5EF4-FFF2-40B4-BE49-F238E27FC236}">
                <a16:creationId xmlns:a16="http://schemas.microsoft.com/office/drawing/2014/main" id="{406DF369-ECFE-52C5-A624-E77E34F34349}"/>
              </a:ext>
            </a:extLst>
          </p:cNvPr>
          <p:cNvSpPr/>
          <p:nvPr/>
        </p:nvSpPr>
        <p:spPr>
          <a:xfrm>
            <a:off x="9225669" y="5461298"/>
            <a:ext cx="2332760" cy="864096"/>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2" name="Segnaposto contenuto 1">
            <a:extLst>
              <a:ext uri="{FF2B5EF4-FFF2-40B4-BE49-F238E27FC236}">
                <a16:creationId xmlns:a16="http://schemas.microsoft.com/office/drawing/2014/main" id="{1967BA6E-DF6F-F24B-BCBC-BD2D20728FC4}"/>
              </a:ext>
            </a:extLst>
          </p:cNvPr>
          <p:cNvSpPr>
            <a:spLocks noGrp="1"/>
          </p:cNvSpPr>
          <p:nvPr>
            <p:ph idx="1"/>
          </p:nvPr>
        </p:nvSpPr>
        <p:spPr>
          <a:xfrm>
            <a:off x="431800" y="1582768"/>
            <a:ext cx="11208816" cy="1512885"/>
          </a:xfrm>
        </p:spPr>
        <p:txBody>
          <a:bodyPr/>
          <a:lstStyle/>
          <a:p>
            <a:pPr marL="0" indent="0">
              <a:buNone/>
            </a:pPr>
            <a:r>
              <a:rPr lang="en-US" dirty="0"/>
              <a:t>A set of 10 binary indicators </a:t>
            </a:r>
          </a:p>
          <a:p>
            <a:pPr marL="0" indent="0">
              <a:buNone/>
            </a:pPr>
            <a:endParaRPr lang="it-CH" dirty="0"/>
          </a:p>
          <a:p>
            <a:endParaRPr lang="it-CH" dirty="0"/>
          </a:p>
        </p:txBody>
      </p:sp>
    </p:spTree>
    <p:extLst>
      <p:ext uri="{BB962C8B-B14F-4D97-AF65-F5344CB8AC3E}">
        <p14:creationId xmlns:p14="http://schemas.microsoft.com/office/powerpoint/2010/main" val="1743464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magine 35" descr="Immagine che contiene linea, diagramma&#10;&#10;Descrizione generata automaticamente">
            <a:extLst>
              <a:ext uri="{FF2B5EF4-FFF2-40B4-BE49-F238E27FC236}">
                <a16:creationId xmlns:a16="http://schemas.microsoft.com/office/drawing/2014/main" id="{F37AB9ED-43B3-EA72-0208-414C2D5D0BB9}"/>
              </a:ext>
            </a:extLst>
          </p:cNvPr>
          <p:cNvPicPr>
            <a:picLocks noChangeAspect="1"/>
          </p:cNvPicPr>
          <p:nvPr/>
        </p:nvPicPr>
        <p:blipFill>
          <a:blip r:embed="rId2"/>
          <a:stretch>
            <a:fillRect/>
          </a:stretch>
        </p:blipFill>
        <p:spPr>
          <a:xfrm>
            <a:off x="118800" y="1515600"/>
            <a:ext cx="7056784" cy="3495245"/>
          </a:xfrm>
          <a:prstGeom prst="rect">
            <a:avLst/>
          </a:prstGeom>
        </p:spPr>
      </p:pic>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12</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60280" y="868285"/>
            <a:ext cx="11328400" cy="719137"/>
          </a:xfrm>
        </p:spPr>
        <p:txBody>
          <a:bodyPr/>
          <a:lstStyle/>
          <a:p>
            <a:r>
              <a:rPr lang="it-CH" dirty="0" err="1"/>
              <a:t>Results</a:t>
            </a:r>
            <a:r>
              <a:rPr lang="it-CH" dirty="0"/>
              <a:t>: (1) </a:t>
            </a:r>
            <a:r>
              <a:rPr lang="it-CH" dirty="0" err="1"/>
              <a:t>Latent</a:t>
            </a:r>
            <a:r>
              <a:rPr lang="it-CH" dirty="0"/>
              <a:t> class </a:t>
            </a:r>
            <a:r>
              <a:rPr lang="it-CH" dirty="0" err="1"/>
              <a:t>enumeration</a:t>
            </a:r>
            <a:r>
              <a:rPr lang="it-CH" dirty="0"/>
              <a:t> </a:t>
            </a:r>
          </a:p>
        </p:txBody>
      </p:sp>
      <p:sp>
        <p:nvSpPr>
          <p:cNvPr id="15" name="Rettangolo 14">
            <a:extLst>
              <a:ext uri="{FF2B5EF4-FFF2-40B4-BE49-F238E27FC236}">
                <a16:creationId xmlns:a16="http://schemas.microsoft.com/office/drawing/2014/main" id="{6EC96653-2854-72B7-B914-94BC42176059}"/>
              </a:ext>
            </a:extLst>
          </p:cNvPr>
          <p:cNvSpPr/>
          <p:nvPr/>
        </p:nvSpPr>
        <p:spPr>
          <a:xfrm>
            <a:off x="431801" y="4798800"/>
            <a:ext cx="6600304" cy="360611"/>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it-CH" dirty="0">
              <a:solidFill>
                <a:schemeClr val="tx1">
                  <a:lumMod val="65000"/>
                  <a:lumOff val="35000"/>
                </a:schemeClr>
              </a:solidFill>
            </a:endParaRPr>
          </a:p>
        </p:txBody>
      </p:sp>
      <p:sp>
        <p:nvSpPr>
          <p:cNvPr id="16" name="CasellaDiTesto 15">
            <a:extLst>
              <a:ext uri="{FF2B5EF4-FFF2-40B4-BE49-F238E27FC236}">
                <a16:creationId xmlns:a16="http://schemas.microsoft.com/office/drawing/2014/main" id="{F15C6405-F01B-598C-B17F-C100868A74E1}"/>
              </a:ext>
            </a:extLst>
          </p:cNvPr>
          <p:cNvSpPr txBox="1"/>
          <p:nvPr/>
        </p:nvSpPr>
        <p:spPr bwMode="auto">
          <a:xfrm>
            <a:off x="460280" y="4940345"/>
            <a:ext cx="288541" cy="215444"/>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Car</a:t>
            </a:r>
          </a:p>
        </p:txBody>
      </p:sp>
      <p:sp>
        <p:nvSpPr>
          <p:cNvPr id="17" name="CasellaDiTesto 16">
            <a:extLst>
              <a:ext uri="{FF2B5EF4-FFF2-40B4-BE49-F238E27FC236}">
                <a16:creationId xmlns:a16="http://schemas.microsoft.com/office/drawing/2014/main" id="{115E3BAF-4CE8-1741-13B3-9A0E988FA87C}"/>
              </a:ext>
            </a:extLst>
          </p:cNvPr>
          <p:cNvSpPr txBox="1"/>
          <p:nvPr/>
        </p:nvSpPr>
        <p:spPr bwMode="auto">
          <a:xfrm>
            <a:off x="1064958" y="4840773"/>
            <a:ext cx="215444" cy="458459"/>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err="1">
                <a:latin typeface="+mn-lt"/>
                <a:ea typeface="ＭＳ Ｐゴシック" pitchFamily="-112" charset="-128"/>
                <a:cs typeface="ＭＳ Ｐゴシック" pitchFamily="-112" charset="-128"/>
              </a:rPr>
              <a:t>Plane</a:t>
            </a:r>
            <a:endParaRPr lang="it-CH" sz="1400" kern="0" dirty="0">
              <a:latin typeface="+mn-lt"/>
              <a:ea typeface="ＭＳ Ｐゴシック" pitchFamily="-112" charset="-128"/>
              <a:cs typeface="ＭＳ Ｐゴシック" pitchFamily="-112" charset="-128"/>
            </a:endParaRPr>
          </a:p>
        </p:txBody>
      </p:sp>
      <p:sp>
        <p:nvSpPr>
          <p:cNvPr id="18" name="CasellaDiTesto 17">
            <a:extLst>
              <a:ext uri="{FF2B5EF4-FFF2-40B4-BE49-F238E27FC236}">
                <a16:creationId xmlns:a16="http://schemas.microsoft.com/office/drawing/2014/main" id="{AF979689-7EAC-85E8-5E72-7623079576E6}"/>
              </a:ext>
            </a:extLst>
          </p:cNvPr>
          <p:cNvSpPr txBox="1"/>
          <p:nvPr/>
        </p:nvSpPr>
        <p:spPr bwMode="auto">
          <a:xfrm>
            <a:off x="1808242" y="4850945"/>
            <a:ext cx="215444" cy="407163"/>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Train</a:t>
            </a:r>
          </a:p>
        </p:txBody>
      </p:sp>
      <p:sp>
        <p:nvSpPr>
          <p:cNvPr id="19" name="CasellaDiTesto 18">
            <a:extLst>
              <a:ext uri="{FF2B5EF4-FFF2-40B4-BE49-F238E27FC236}">
                <a16:creationId xmlns:a16="http://schemas.microsoft.com/office/drawing/2014/main" id="{08AFA73A-936C-9DE5-749E-C5C50063CEE1}"/>
              </a:ext>
            </a:extLst>
          </p:cNvPr>
          <p:cNvSpPr txBox="1"/>
          <p:nvPr/>
        </p:nvSpPr>
        <p:spPr bwMode="auto">
          <a:xfrm>
            <a:off x="2510147" y="4844043"/>
            <a:ext cx="215444" cy="815929"/>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Night</a:t>
            </a:r>
            <a:r>
              <a:rPr lang="it-CH" sz="1400" kern="0" dirty="0">
                <a:solidFill>
                  <a:schemeClr val="tx1">
                    <a:lumMod val="65000"/>
                    <a:lumOff val="35000"/>
                  </a:schemeClr>
                </a:solidFill>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train</a:t>
            </a:r>
            <a:endParaRPr lang="it-CH" sz="1400" kern="0" dirty="0">
              <a:latin typeface="+mn-lt"/>
              <a:ea typeface="ＭＳ Ｐゴシック" pitchFamily="-112" charset="-128"/>
              <a:cs typeface="ＭＳ Ｐゴシック" pitchFamily="-112" charset="-128"/>
            </a:endParaRPr>
          </a:p>
        </p:txBody>
      </p:sp>
      <p:sp>
        <p:nvSpPr>
          <p:cNvPr id="20" name="CasellaDiTesto 19">
            <a:extLst>
              <a:ext uri="{FF2B5EF4-FFF2-40B4-BE49-F238E27FC236}">
                <a16:creationId xmlns:a16="http://schemas.microsoft.com/office/drawing/2014/main" id="{36523D27-43F2-EB71-79E1-89A82266BB35}"/>
              </a:ext>
            </a:extLst>
          </p:cNvPr>
          <p:cNvSpPr txBox="1"/>
          <p:nvPr/>
        </p:nvSpPr>
        <p:spPr bwMode="auto">
          <a:xfrm>
            <a:off x="3247217" y="4856116"/>
            <a:ext cx="215444" cy="309380"/>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Bus</a:t>
            </a:r>
          </a:p>
        </p:txBody>
      </p:sp>
      <p:sp>
        <p:nvSpPr>
          <p:cNvPr id="21" name="CasellaDiTesto 20">
            <a:extLst>
              <a:ext uri="{FF2B5EF4-FFF2-40B4-BE49-F238E27FC236}">
                <a16:creationId xmlns:a16="http://schemas.microsoft.com/office/drawing/2014/main" id="{47F3E7D3-8B7D-5158-98F5-80032C66D94D}"/>
              </a:ext>
            </a:extLst>
          </p:cNvPr>
          <p:cNvSpPr txBox="1"/>
          <p:nvPr/>
        </p:nvSpPr>
        <p:spPr bwMode="auto">
          <a:xfrm>
            <a:off x="3969123" y="4924897"/>
            <a:ext cx="288541" cy="215444"/>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Car</a:t>
            </a:r>
          </a:p>
        </p:txBody>
      </p:sp>
      <p:sp>
        <p:nvSpPr>
          <p:cNvPr id="22" name="CasellaDiTesto 21">
            <a:extLst>
              <a:ext uri="{FF2B5EF4-FFF2-40B4-BE49-F238E27FC236}">
                <a16:creationId xmlns:a16="http://schemas.microsoft.com/office/drawing/2014/main" id="{4D32C0C9-CAA4-D7F4-E563-C55ECF3D5CCD}"/>
              </a:ext>
            </a:extLst>
          </p:cNvPr>
          <p:cNvSpPr txBox="1"/>
          <p:nvPr/>
        </p:nvSpPr>
        <p:spPr bwMode="auto">
          <a:xfrm>
            <a:off x="4675420" y="4851307"/>
            <a:ext cx="215444" cy="318998"/>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err="1">
                <a:latin typeface="+mn-lt"/>
                <a:ea typeface="ＭＳ Ｐゴシック" pitchFamily="-112" charset="-128"/>
                <a:cs typeface="ＭＳ Ｐゴシック" pitchFamily="-112" charset="-128"/>
              </a:rPr>
              <a:t>PTs</a:t>
            </a:r>
            <a:endParaRPr lang="it-CH" sz="1400" kern="0" dirty="0">
              <a:latin typeface="+mn-lt"/>
              <a:ea typeface="ＭＳ Ｐゴシック" pitchFamily="-112" charset="-128"/>
              <a:cs typeface="ＭＳ Ｐゴシック" pitchFamily="-112" charset="-128"/>
            </a:endParaRPr>
          </a:p>
        </p:txBody>
      </p:sp>
      <p:sp>
        <p:nvSpPr>
          <p:cNvPr id="23" name="CasellaDiTesto 22">
            <a:extLst>
              <a:ext uri="{FF2B5EF4-FFF2-40B4-BE49-F238E27FC236}">
                <a16:creationId xmlns:a16="http://schemas.microsoft.com/office/drawing/2014/main" id="{93720B92-908D-C07F-7A65-93DBC22827DC}"/>
              </a:ext>
            </a:extLst>
          </p:cNvPr>
          <p:cNvSpPr txBox="1"/>
          <p:nvPr/>
        </p:nvSpPr>
        <p:spPr bwMode="auto">
          <a:xfrm>
            <a:off x="5428791" y="4850945"/>
            <a:ext cx="215444" cy="1146148"/>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Active</a:t>
            </a:r>
            <a:r>
              <a:rPr lang="it-CH" sz="1400" kern="0" dirty="0">
                <a:solidFill>
                  <a:schemeClr val="tx1">
                    <a:lumMod val="65000"/>
                    <a:lumOff val="35000"/>
                  </a:schemeClr>
                </a:solidFill>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mobility</a:t>
            </a:r>
            <a:endParaRPr lang="it-CH" sz="1400" kern="0" dirty="0">
              <a:latin typeface="+mn-lt"/>
              <a:ea typeface="ＭＳ Ｐゴシック" pitchFamily="-112" charset="-128"/>
              <a:cs typeface="ＭＳ Ｐゴシック" pitchFamily="-112" charset="-128"/>
            </a:endParaRPr>
          </a:p>
        </p:txBody>
      </p:sp>
      <p:cxnSp>
        <p:nvCxnSpPr>
          <p:cNvPr id="24" name="Connettore diritto 23">
            <a:extLst>
              <a:ext uri="{FF2B5EF4-FFF2-40B4-BE49-F238E27FC236}">
                <a16:creationId xmlns:a16="http://schemas.microsoft.com/office/drawing/2014/main" id="{125FD752-AC7D-5EF6-A696-BCF2BB271880}"/>
              </a:ext>
            </a:extLst>
          </p:cNvPr>
          <p:cNvCxnSpPr/>
          <p:nvPr/>
        </p:nvCxnSpPr>
        <p:spPr>
          <a:xfrm>
            <a:off x="468000" y="4788000"/>
            <a:ext cx="0" cy="1611312"/>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Connettore diritto 24">
            <a:extLst>
              <a:ext uri="{FF2B5EF4-FFF2-40B4-BE49-F238E27FC236}">
                <a16:creationId xmlns:a16="http://schemas.microsoft.com/office/drawing/2014/main" id="{7BAF3139-8862-D9C0-2F5C-F4ABC6F9A1F8}"/>
              </a:ext>
            </a:extLst>
          </p:cNvPr>
          <p:cNvCxnSpPr/>
          <p:nvPr/>
        </p:nvCxnSpPr>
        <p:spPr>
          <a:xfrm>
            <a:off x="3719736" y="4782863"/>
            <a:ext cx="0" cy="1611313"/>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Connettore diritto 25">
            <a:extLst>
              <a:ext uri="{FF2B5EF4-FFF2-40B4-BE49-F238E27FC236}">
                <a16:creationId xmlns:a16="http://schemas.microsoft.com/office/drawing/2014/main" id="{ADA144B9-BA1F-E272-CB4E-81A66616E280}"/>
              </a:ext>
            </a:extLst>
          </p:cNvPr>
          <p:cNvCxnSpPr/>
          <p:nvPr/>
        </p:nvCxnSpPr>
        <p:spPr>
          <a:xfrm>
            <a:off x="5879976" y="4782863"/>
            <a:ext cx="0" cy="1611313"/>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7" name="CasellaDiTesto 26">
            <a:extLst>
              <a:ext uri="{FF2B5EF4-FFF2-40B4-BE49-F238E27FC236}">
                <a16:creationId xmlns:a16="http://schemas.microsoft.com/office/drawing/2014/main" id="{3EC63990-3282-6DDF-7169-034D1E1F993E}"/>
              </a:ext>
            </a:extLst>
          </p:cNvPr>
          <p:cNvSpPr txBox="1"/>
          <p:nvPr/>
        </p:nvSpPr>
        <p:spPr bwMode="auto">
          <a:xfrm>
            <a:off x="850523" y="6117367"/>
            <a:ext cx="2346325" cy="215900"/>
          </a:xfrm>
          <a:prstGeom prst="rect">
            <a:avLst/>
          </a:prstGeom>
          <a:noFill/>
          <a:ln w="9525">
            <a:noFill/>
            <a:miter lim="800000"/>
            <a:headEnd/>
            <a:tailEnd/>
          </a:ln>
        </p:spPr>
        <p:txBody>
          <a:bodyPr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Long-</a:t>
            </a:r>
            <a:r>
              <a:rPr lang="it-CH" sz="1400" kern="0" dirty="0" err="1">
                <a:latin typeface="+mn-lt"/>
                <a:ea typeface="ＭＳ Ｐゴシック" pitchFamily="-112" charset="-128"/>
                <a:cs typeface="ＭＳ Ｐゴシック" pitchFamily="-112" charset="-128"/>
              </a:rPr>
              <a:t>distance</a:t>
            </a:r>
            <a:r>
              <a:rPr lang="it-CH" sz="1400" kern="0" dirty="0">
                <a:latin typeface="+mn-lt"/>
                <a:ea typeface="ＭＳ Ｐゴシック" pitchFamily="-112" charset="-128"/>
                <a:cs typeface="ＭＳ Ｐゴシック" pitchFamily="-112" charset="-128"/>
              </a:rPr>
              <a:t> trips for </a:t>
            </a:r>
            <a:r>
              <a:rPr lang="it-CH" sz="1400" kern="0" dirty="0" err="1">
                <a:latin typeface="+mn-lt"/>
                <a:ea typeface="ＭＳ Ｐゴシック" pitchFamily="-112" charset="-128"/>
                <a:cs typeface="ＭＳ Ｐゴシック" pitchFamily="-112" charset="-128"/>
              </a:rPr>
              <a:t>leisure</a:t>
            </a:r>
            <a:endParaRPr lang="it-CH" sz="1400" kern="0" dirty="0">
              <a:latin typeface="+mn-lt"/>
              <a:ea typeface="ＭＳ Ｐゴシック" pitchFamily="-112" charset="-128"/>
              <a:cs typeface="ＭＳ Ｐゴシック" pitchFamily="-112" charset="-128"/>
            </a:endParaRPr>
          </a:p>
        </p:txBody>
      </p:sp>
      <p:sp>
        <p:nvSpPr>
          <p:cNvPr id="28" name="CasellaDiTesto 27">
            <a:extLst>
              <a:ext uri="{FF2B5EF4-FFF2-40B4-BE49-F238E27FC236}">
                <a16:creationId xmlns:a16="http://schemas.microsoft.com/office/drawing/2014/main" id="{43FC41AF-8FBE-86FE-D09E-5F7C8D580500}"/>
              </a:ext>
            </a:extLst>
          </p:cNvPr>
          <p:cNvSpPr txBox="1"/>
          <p:nvPr/>
        </p:nvSpPr>
        <p:spPr bwMode="auto">
          <a:xfrm>
            <a:off x="4098181" y="6117367"/>
            <a:ext cx="1403350" cy="215900"/>
          </a:xfrm>
          <a:prstGeom prst="rect">
            <a:avLst/>
          </a:prstGeom>
          <a:noFill/>
          <a:ln w="9525">
            <a:noFill/>
            <a:miter lim="800000"/>
            <a:headEnd/>
            <a:tailEnd/>
          </a:ln>
        </p:spPr>
        <p:txBody>
          <a:bodyPr wrap="none" lIns="0" tIns="0" rIns="0" bIns="0">
            <a:spAutoFit/>
          </a:bodyPr>
          <a:lstStyle/>
          <a:p>
            <a:pPr>
              <a:spcBef>
                <a:spcPct val="20000"/>
              </a:spcBef>
              <a:defRPr/>
            </a:pPr>
            <a:r>
              <a:rPr lang="it-CH" sz="1400" kern="0" dirty="0" err="1">
                <a:latin typeface="+mn-lt"/>
                <a:ea typeface="ＭＳ Ｐゴシック" pitchFamily="-112" charset="-128"/>
                <a:cs typeface="ＭＳ Ｐゴシック" pitchFamily="-112" charset="-128"/>
              </a:rPr>
              <a:t>Everyday</a:t>
            </a:r>
            <a:r>
              <a:rPr lang="it-CH" sz="1400" kern="0" dirty="0">
                <a:solidFill>
                  <a:schemeClr val="tx1">
                    <a:lumMod val="65000"/>
                    <a:lumOff val="35000"/>
                  </a:schemeClr>
                </a:solidFill>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mobility</a:t>
            </a:r>
            <a:endParaRPr lang="it-CH" sz="1400" kern="0" dirty="0">
              <a:latin typeface="+mn-lt"/>
              <a:ea typeface="ＭＳ Ｐゴシック" pitchFamily="-112" charset="-128"/>
              <a:cs typeface="ＭＳ Ｐゴシック" pitchFamily="-112" charset="-128"/>
            </a:endParaRPr>
          </a:p>
        </p:txBody>
      </p:sp>
      <p:cxnSp>
        <p:nvCxnSpPr>
          <p:cNvPr id="29" name="Connettore diritto 28">
            <a:extLst>
              <a:ext uri="{FF2B5EF4-FFF2-40B4-BE49-F238E27FC236}">
                <a16:creationId xmlns:a16="http://schemas.microsoft.com/office/drawing/2014/main" id="{5EB1C820-3BFD-FB09-A089-3D568240BC93}"/>
              </a:ext>
            </a:extLst>
          </p:cNvPr>
          <p:cNvCxnSpPr/>
          <p:nvPr/>
        </p:nvCxnSpPr>
        <p:spPr>
          <a:xfrm>
            <a:off x="6958800" y="4782863"/>
            <a:ext cx="0" cy="1611313"/>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2" name="CasellaDiTesto 31">
            <a:extLst>
              <a:ext uri="{FF2B5EF4-FFF2-40B4-BE49-F238E27FC236}">
                <a16:creationId xmlns:a16="http://schemas.microsoft.com/office/drawing/2014/main" id="{ABEA8142-2D9E-217A-B074-830EEE073BE0}"/>
              </a:ext>
            </a:extLst>
          </p:cNvPr>
          <p:cNvSpPr txBox="1"/>
          <p:nvPr/>
        </p:nvSpPr>
        <p:spPr bwMode="auto">
          <a:xfrm>
            <a:off x="6075924" y="4850945"/>
            <a:ext cx="215444" cy="856004"/>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Ownership</a:t>
            </a:r>
          </a:p>
        </p:txBody>
      </p:sp>
      <p:sp>
        <p:nvSpPr>
          <p:cNvPr id="33" name="CasellaDiTesto 32">
            <a:extLst>
              <a:ext uri="{FF2B5EF4-FFF2-40B4-BE49-F238E27FC236}">
                <a16:creationId xmlns:a16="http://schemas.microsoft.com/office/drawing/2014/main" id="{E60B6674-2CE0-B746-CF30-E2E87383E4D6}"/>
              </a:ext>
            </a:extLst>
          </p:cNvPr>
          <p:cNvSpPr txBox="1"/>
          <p:nvPr/>
        </p:nvSpPr>
        <p:spPr bwMode="auto">
          <a:xfrm>
            <a:off x="6723058" y="4851058"/>
            <a:ext cx="215444" cy="617157"/>
          </a:xfrm>
          <a:prstGeom prst="rect">
            <a:avLst/>
          </a:prstGeom>
          <a:noFill/>
          <a:ln w="9525">
            <a:noFill/>
            <a:miter lim="800000"/>
            <a:headEnd/>
            <a:tailEnd/>
          </a:ln>
        </p:spPr>
        <p:txBody>
          <a:bodyPr vert="vert270"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Sharing</a:t>
            </a:r>
          </a:p>
        </p:txBody>
      </p:sp>
      <p:sp>
        <p:nvSpPr>
          <p:cNvPr id="34" name="CasellaDiTesto 33">
            <a:extLst>
              <a:ext uri="{FF2B5EF4-FFF2-40B4-BE49-F238E27FC236}">
                <a16:creationId xmlns:a16="http://schemas.microsoft.com/office/drawing/2014/main" id="{F2C6A25F-8241-4829-5269-BBC97B09377F}"/>
              </a:ext>
            </a:extLst>
          </p:cNvPr>
          <p:cNvSpPr txBox="1"/>
          <p:nvPr/>
        </p:nvSpPr>
        <p:spPr bwMode="auto">
          <a:xfrm>
            <a:off x="6291813" y="6175311"/>
            <a:ext cx="288541" cy="215444"/>
          </a:xfrm>
          <a:prstGeom prst="rect">
            <a:avLst/>
          </a:prstGeom>
          <a:noFill/>
          <a:ln w="9525">
            <a:noFill/>
            <a:miter lim="800000"/>
            <a:headEnd/>
            <a:tailEnd/>
          </a:ln>
        </p:spPr>
        <p:txBody>
          <a:bodyPr wrap="none" lIns="0" tIns="0" rIns="0" bIns="0">
            <a:spAutoFit/>
          </a:bodyPr>
          <a:lstStyle/>
          <a:p>
            <a:pPr>
              <a:spcBef>
                <a:spcPct val="20000"/>
              </a:spcBef>
              <a:defRPr/>
            </a:pPr>
            <a:r>
              <a:rPr lang="it-CH" sz="1400" kern="0" dirty="0">
                <a:latin typeface="+mn-lt"/>
                <a:ea typeface="ＭＳ Ｐゴシック" pitchFamily="-112" charset="-128"/>
                <a:cs typeface="ＭＳ Ｐゴシック" pitchFamily="-112" charset="-128"/>
              </a:rPr>
              <a:t>Car</a:t>
            </a:r>
          </a:p>
        </p:txBody>
      </p:sp>
      <p:pic>
        <p:nvPicPr>
          <p:cNvPr id="43" name="Immagine 42" descr="Immagine che contiene testo, schermata, Carattere, numero&#10;&#10;Descrizione generata automaticamente">
            <a:extLst>
              <a:ext uri="{FF2B5EF4-FFF2-40B4-BE49-F238E27FC236}">
                <a16:creationId xmlns:a16="http://schemas.microsoft.com/office/drawing/2014/main" id="{09706EB5-4988-6D18-459A-A5C4EE68A487}"/>
              </a:ext>
            </a:extLst>
          </p:cNvPr>
          <p:cNvPicPr>
            <a:picLocks noChangeAspect="1"/>
          </p:cNvPicPr>
          <p:nvPr/>
        </p:nvPicPr>
        <p:blipFill>
          <a:blip r:embed="rId3"/>
          <a:stretch>
            <a:fillRect/>
          </a:stretch>
        </p:blipFill>
        <p:spPr>
          <a:xfrm>
            <a:off x="7080985" y="1574227"/>
            <a:ext cx="4770711" cy="1710757"/>
          </a:xfrm>
          <a:prstGeom prst="rect">
            <a:avLst/>
          </a:prstGeom>
        </p:spPr>
      </p:pic>
      <p:sp>
        <p:nvSpPr>
          <p:cNvPr id="44" name="Rettangolo 43">
            <a:extLst>
              <a:ext uri="{FF2B5EF4-FFF2-40B4-BE49-F238E27FC236}">
                <a16:creationId xmlns:a16="http://schemas.microsoft.com/office/drawing/2014/main" id="{372F21F6-3370-6AA7-EDBC-7BFB1D70E6E8}"/>
              </a:ext>
            </a:extLst>
          </p:cNvPr>
          <p:cNvSpPr/>
          <p:nvPr/>
        </p:nvSpPr>
        <p:spPr>
          <a:xfrm>
            <a:off x="7096777" y="2504492"/>
            <a:ext cx="4770711" cy="188904"/>
          </a:xfrm>
          <a:prstGeom prst="rect">
            <a:avLst/>
          </a:prstGeom>
          <a:solidFill>
            <a:srgbClr val="5C68D5">
              <a:alpha val="4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CH"/>
          </a:p>
        </p:txBody>
      </p:sp>
      <p:graphicFrame>
        <p:nvGraphicFramePr>
          <p:cNvPr id="2" name="Grafico 1">
            <a:extLst>
              <a:ext uri="{FF2B5EF4-FFF2-40B4-BE49-F238E27FC236}">
                <a16:creationId xmlns:a16="http://schemas.microsoft.com/office/drawing/2014/main" id="{649B4D19-9F95-3A84-CB37-4C7C9D5B2417}"/>
              </a:ext>
            </a:extLst>
          </p:cNvPr>
          <p:cNvGraphicFramePr>
            <a:graphicFrameLocks/>
          </p:cNvGraphicFramePr>
          <p:nvPr>
            <p:extLst>
              <p:ext uri="{D42A27DB-BD31-4B8C-83A1-F6EECF244321}">
                <p14:modId xmlns:p14="http://schemas.microsoft.com/office/powerpoint/2010/main" val="3778756819"/>
              </p:ext>
            </p:extLst>
          </p:nvPr>
        </p:nvGraphicFramePr>
        <p:xfrm>
          <a:off x="7553731" y="3168739"/>
          <a:ext cx="4071630" cy="335947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80762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Immagine che contiene testo, numero, schermata, menu&#10;&#10;Descrizione generata automaticamente">
            <a:extLst>
              <a:ext uri="{FF2B5EF4-FFF2-40B4-BE49-F238E27FC236}">
                <a16:creationId xmlns:a16="http://schemas.microsoft.com/office/drawing/2014/main" id="{C462AE38-B99B-1480-6E1B-F284309224DA}"/>
              </a:ext>
            </a:extLst>
          </p:cNvPr>
          <p:cNvPicPr>
            <a:picLocks noChangeAspect="1"/>
          </p:cNvPicPr>
          <p:nvPr/>
        </p:nvPicPr>
        <p:blipFill>
          <a:blip r:embed="rId2"/>
          <a:stretch>
            <a:fillRect/>
          </a:stretch>
        </p:blipFill>
        <p:spPr>
          <a:xfrm>
            <a:off x="2409794" y="1335996"/>
            <a:ext cx="9379566" cy="5117192"/>
          </a:xfrm>
          <a:prstGeom prst="rect">
            <a:avLst/>
          </a:prstGeom>
        </p:spPr>
      </p:pic>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13</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31800" y="888752"/>
            <a:ext cx="11328400" cy="719137"/>
          </a:xfrm>
        </p:spPr>
        <p:txBody>
          <a:bodyPr/>
          <a:lstStyle/>
          <a:p>
            <a:r>
              <a:rPr lang="it-CH" dirty="0" err="1"/>
              <a:t>Results</a:t>
            </a:r>
            <a:r>
              <a:rPr lang="it-CH" dirty="0"/>
              <a:t>: (2) </a:t>
            </a:r>
            <a:r>
              <a:rPr lang="it-CH" dirty="0" err="1"/>
              <a:t>Predictors</a:t>
            </a:r>
            <a:r>
              <a:rPr lang="it-CH" dirty="0"/>
              <a:t> of class membership</a:t>
            </a:r>
          </a:p>
        </p:txBody>
      </p:sp>
      <p:sp>
        <p:nvSpPr>
          <p:cNvPr id="7" name="Segnaposto contenuto 1">
            <a:extLst>
              <a:ext uri="{FF2B5EF4-FFF2-40B4-BE49-F238E27FC236}">
                <a16:creationId xmlns:a16="http://schemas.microsoft.com/office/drawing/2014/main" id="{37620A54-A504-CA23-F888-00B27697BAF9}"/>
              </a:ext>
            </a:extLst>
          </p:cNvPr>
          <p:cNvSpPr>
            <a:spLocks noGrp="1"/>
          </p:cNvSpPr>
          <p:nvPr>
            <p:ph idx="1"/>
          </p:nvPr>
        </p:nvSpPr>
        <p:spPr>
          <a:xfrm>
            <a:off x="431800" y="1582768"/>
            <a:ext cx="11208816" cy="1512885"/>
          </a:xfrm>
        </p:spPr>
        <p:txBody>
          <a:bodyPr/>
          <a:lstStyle/>
          <a:p>
            <a:pPr marL="0" indent="0">
              <a:buNone/>
            </a:pPr>
            <a:r>
              <a:rPr lang="en-US" dirty="0"/>
              <a:t>Multinomial logit</a:t>
            </a:r>
          </a:p>
          <a:p>
            <a:pPr marL="0" indent="0">
              <a:buNone/>
            </a:pPr>
            <a:endParaRPr lang="it-CH" dirty="0"/>
          </a:p>
          <a:p>
            <a:endParaRPr lang="it-CH" dirty="0"/>
          </a:p>
        </p:txBody>
      </p:sp>
      <p:sp>
        <p:nvSpPr>
          <p:cNvPr id="8" name="Rettangolo 7">
            <a:extLst>
              <a:ext uri="{FF2B5EF4-FFF2-40B4-BE49-F238E27FC236}">
                <a16:creationId xmlns:a16="http://schemas.microsoft.com/office/drawing/2014/main" id="{51A3AD80-9B51-435A-83B7-C4B43CDBAA19}"/>
              </a:ext>
            </a:extLst>
          </p:cNvPr>
          <p:cNvSpPr/>
          <p:nvPr/>
        </p:nvSpPr>
        <p:spPr>
          <a:xfrm>
            <a:off x="6340997" y="2205613"/>
            <a:ext cx="1583746" cy="515693"/>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9" name="Rettangolo 8">
            <a:extLst>
              <a:ext uri="{FF2B5EF4-FFF2-40B4-BE49-F238E27FC236}">
                <a16:creationId xmlns:a16="http://schemas.microsoft.com/office/drawing/2014/main" id="{279DD1BC-D688-E461-E130-77E21CEBCF6C}"/>
              </a:ext>
            </a:extLst>
          </p:cNvPr>
          <p:cNvSpPr/>
          <p:nvPr/>
        </p:nvSpPr>
        <p:spPr>
          <a:xfrm>
            <a:off x="10266878" y="4511760"/>
            <a:ext cx="1583746" cy="244637"/>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0" name="Rettangolo 9">
            <a:extLst>
              <a:ext uri="{FF2B5EF4-FFF2-40B4-BE49-F238E27FC236}">
                <a16:creationId xmlns:a16="http://schemas.microsoft.com/office/drawing/2014/main" id="{F0620802-DE3F-6E27-A16D-98F4F9665B38}"/>
              </a:ext>
            </a:extLst>
          </p:cNvPr>
          <p:cNvSpPr/>
          <p:nvPr/>
        </p:nvSpPr>
        <p:spPr>
          <a:xfrm>
            <a:off x="6340997" y="5400437"/>
            <a:ext cx="1583746" cy="518614"/>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1" name="Rettangolo 10">
            <a:extLst>
              <a:ext uri="{FF2B5EF4-FFF2-40B4-BE49-F238E27FC236}">
                <a16:creationId xmlns:a16="http://schemas.microsoft.com/office/drawing/2014/main" id="{7B21C704-7B2F-F3AE-21DE-C83ED5D90BA8}"/>
              </a:ext>
            </a:extLst>
          </p:cNvPr>
          <p:cNvSpPr/>
          <p:nvPr/>
        </p:nvSpPr>
        <p:spPr>
          <a:xfrm>
            <a:off x="8273305" y="6087589"/>
            <a:ext cx="1583746" cy="244637"/>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2" name="Rettangolo 11">
            <a:extLst>
              <a:ext uri="{FF2B5EF4-FFF2-40B4-BE49-F238E27FC236}">
                <a16:creationId xmlns:a16="http://schemas.microsoft.com/office/drawing/2014/main" id="{5A7826E1-9626-0ADA-8FFA-372301867076}"/>
              </a:ext>
            </a:extLst>
          </p:cNvPr>
          <p:cNvSpPr/>
          <p:nvPr/>
        </p:nvSpPr>
        <p:spPr>
          <a:xfrm>
            <a:off x="6340997" y="4510871"/>
            <a:ext cx="1583746" cy="244637"/>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3" name="Rettangolo 12">
            <a:extLst>
              <a:ext uri="{FF2B5EF4-FFF2-40B4-BE49-F238E27FC236}">
                <a16:creationId xmlns:a16="http://schemas.microsoft.com/office/drawing/2014/main" id="{BA510046-64B7-A2D1-132D-B4546F79139F}"/>
              </a:ext>
            </a:extLst>
          </p:cNvPr>
          <p:cNvSpPr/>
          <p:nvPr/>
        </p:nvSpPr>
        <p:spPr>
          <a:xfrm>
            <a:off x="6366949" y="6087589"/>
            <a:ext cx="1583746" cy="244637"/>
          </a:xfrm>
          <a:prstGeom prst="rect">
            <a:avLst/>
          </a:prstGeom>
          <a:solidFill>
            <a:schemeClr val="accent2">
              <a:alpha val="54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it-CH"/>
          </a:p>
        </p:txBody>
      </p:sp>
      <p:sp>
        <p:nvSpPr>
          <p:cNvPr id="19" name="CasellaDiTesto 18">
            <a:extLst>
              <a:ext uri="{FF2B5EF4-FFF2-40B4-BE49-F238E27FC236}">
                <a16:creationId xmlns:a16="http://schemas.microsoft.com/office/drawing/2014/main" id="{B7D3287D-8BBC-6C70-6F61-0D40BF905FF4}"/>
              </a:ext>
            </a:extLst>
          </p:cNvPr>
          <p:cNvSpPr txBox="1"/>
          <p:nvPr/>
        </p:nvSpPr>
        <p:spPr bwMode="auto">
          <a:xfrm>
            <a:off x="2479968" y="6383967"/>
            <a:ext cx="7377083" cy="276999"/>
          </a:xfrm>
          <a:prstGeom prst="rect">
            <a:avLst/>
          </a:prstGeom>
          <a:noFill/>
          <a:ln w="9525">
            <a:noFill/>
            <a:miter lim="800000"/>
            <a:headEnd/>
            <a:tailEnd/>
          </a:ln>
        </p:spPr>
        <p:txBody>
          <a:bodyPr wrap="square">
            <a:spAutoFit/>
          </a:bodyPr>
          <a:lstStyle/>
          <a:p>
            <a:r>
              <a:rPr lang="it-CH" sz="1200" dirty="0"/>
              <a:t>***p-</a:t>
            </a:r>
            <a:r>
              <a:rPr lang="it-CH" sz="1200" dirty="0" err="1"/>
              <a:t>value</a:t>
            </a:r>
            <a:r>
              <a:rPr lang="it-CH" sz="1200" dirty="0"/>
              <a:t>&lt;0.001; ** p-</a:t>
            </a:r>
            <a:r>
              <a:rPr lang="it-CH" sz="1200" dirty="0" err="1"/>
              <a:t>value</a:t>
            </a:r>
            <a:r>
              <a:rPr lang="it-CH" sz="1200" dirty="0"/>
              <a:t>&lt;0.010; *p-</a:t>
            </a:r>
            <a:r>
              <a:rPr lang="it-CH" sz="1200" dirty="0" err="1"/>
              <a:t>value</a:t>
            </a:r>
            <a:r>
              <a:rPr lang="it-CH" sz="1200" dirty="0"/>
              <a:t>&lt;0.050</a:t>
            </a:r>
          </a:p>
        </p:txBody>
      </p:sp>
    </p:spTree>
    <p:extLst>
      <p:ext uri="{BB962C8B-B14F-4D97-AF65-F5344CB8AC3E}">
        <p14:creationId xmlns:p14="http://schemas.microsoft.com/office/powerpoint/2010/main" val="756786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ttangolo con angoli arrotondati 45">
            <a:extLst>
              <a:ext uri="{FF2B5EF4-FFF2-40B4-BE49-F238E27FC236}">
                <a16:creationId xmlns:a16="http://schemas.microsoft.com/office/drawing/2014/main" id="{9A6FB3B9-9ADD-91BF-FB57-495438A9DD97}"/>
              </a:ext>
            </a:extLst>
          </p:cNvPr>
          <p:cNvSpPr/>
          <p:nvPr/>
        </p:nvSpPr>
        <p:spPr>
          <a:xfrm>
            <a:off x="5191091" y="1186516"/>
            <a:ext cx="1867614" cy="2125735"/>
          </a:xfrm>
          <a:prstGeom prst="roundRect">
            <a:avLst>
              <a:gd name="adj" fmla="val 2759"/>
            </a:avLst>
          </a:prstGeom>
          <a:solidFill>
            <a:schemeClr val="accent5">
              <a:alpha val="46000"/>
            </a:schemeClr>
          </a:solidFill>
          <a:ln w="25400">
            <a:solidFill>
              <a:schemeClr val="accent5"/>
            </a:solidFill>
          </a:ln>
        </p:spPr>
        <p:style>
          <a:lnRef idx="2">
            <a:schemeClr val="dk1"/>
          </a:lnRef>
          <a:fillRef idx="1">
            <a:schemeClr val="lt1"/>
          </a:fillRef>
          <a:effectRef idx="0">
            <a:schemeClr val="dk1"/>
          </a:effectRef>
          <a:fontRef idx="minor">
            <a:schemeClr val="dk1"/>
          </a:fontRef>
        </p:style>
        <p:txBody>
          <a:bodyPr rtlCol="0" anchor="ctr"/>
          <a:lstStyle/>
          <a:p>
            <a:endParaRPr lang="it-CH" sz="1800" b="1" dirty="0">
              <a:solidFill>
                <a:schemeClr val="bg1"/>
              </a:solidFill>
            </a:endParaRPr>
          </a:p>
        </p:txBody>
      </p:sp>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14</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p:txBody>
          <a:bodyPr/>
          <a:lstStyle/>
          <a:p>
            <a:r>
              <a:rPr lang="it-CH" dirty="0"/>
              <a:t>…To sum up</a:t>
            </a:r>
          </a:p>
        </p:txBody>
      </p:sp>
      <p:sp>
        <p:nvSpPr>
          <p:cNvPr id="2" name="Segnaposto contenuto 3">
            <a:extLst>
              <a:ext uri="{FF2B5EF4-FFF2-40B4-BE49-F238E27FC236}">
                <a16:creationId xmlns:a16="http://schemas.microsoft.com/office/drawing/2014/main" id="{EE3F24E0-9E97-0300-AFB9-3F7C2CE3DAE2}"/>
              </a:ext>
            </a:extLst>
          </p:cNvPr>
          <p:cNvSpPr txBox="1">
            <a:spLocks/>
          </p:cNvSpPr>
          <p:nvPr/>
        </p:nvSpPr>
        <p:spPr bwMode="auto">
          <a:xfrm>
            <a:off x="5226801" y="1278309"/>
            <a:ext cx="1831904"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b="1" kern="0" dirty="0"/>
              <a:t>Green (41%)</a:t>
            </a:r>
          </a:p>
          <a:p>
            <a:pPr marL="0" indent="0">
              <a:buNone/>
            </a:pPr>
            <a:endParaRPr lang="en-US" sz="1400" kern="0" dirty="0"/>
          </a:p>
          <a:p>
            <a:pPr marL="0" indent="0">
              <a:spcBef>
                <a:spcPts val="0"/>
              </a:spcBef>
              <a:spcAft>
                <a:spcPts val="600"/>
              </a:spcAft>
              <a:buNone/>
            </a:pPr>
            <a:r>
              <a:rPr lang="en-US" sz="1400" kern="0" dirty="0"/>
              <a:t>Long-distances by train</a:t>
            </a:r>
          </a:p>
          <a:p>
            <a:pPr marL="0" indent="0">
              <a:spcBef>
                <a:spcPts val="0"/>
              </a:spcBef>
              <a:spcAft>
                <a:spcPts val="600"/>
              </a:spcAft>
              <a:buNone/>
            </a:pPr>
            <a:r>
              <a:rPr lang="en-US" sz="1400" kern="0" dirty="0"/>
              <a:t>PT and active daily mobility</a:t>
            </a:r>
          </a:p>
          <a:p>
            <a:pPr marL="0" indent="0">
              <a:spcBef>
                <a:spcPts val="0"/>
              </a:spcBef>
              <a:spcAft>
                <a:spcPts val="600"/>
              </a:spcAft>
              <a:buNone/>
            </a:pPr>
            <a:r>
              <a:rPr lang="en-US" sz="1400" kern="0" dirty="0"/>
              <a:t>Sharing if car is needed</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cxnSp>
        <p:nvCxnSpPr>
          <p:cNvPr id="9" name="Connettore 2 8">
            <a:extLst>
              <a:ext uri="{FF2B5EF4-FFF2-40B4-BE49-F238E27FC236}">
                <a16:creationId xmlns:a16="http://schemas.microsoft.com/office/drawing/2014/main" id="{A2264BD1-1E5B-C4C2-4D22-D6CE096A9C51}"/>
              </a:ext>
            </a:extLst>
          </p:cNvPr>
          <p:cNvCxnSpPr>
            <a:cxnSpLocks/>
            <a:stCxn id="46" idx="1"/>
          </p:cNvCxnSpPr>
          <p:nvPr/>
        </p:nvCxnSpPr>
        <p:spPr>
          <a:xfrm flipH="1">
            <a:off x="3923572" y="2249384"/>
            <a:ext cx="1267519" cy="2370883"/>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10" name="Connettore 2 9">
            <a:extLst>
              <a:ext uri="{FF2B5EF4-FFF2-40B4-BE49-F238E27FC236}">
                <a16:creationId xmlns:a16="http://schemas.microsoft.com/office/drawing/2014/main" id="{65B8DDB9-906B-EB4D-8DF9-A37C3397A6E7}"/>
              </a:ext>
            </a:extLst>
          </p:cNvPr>
          <p:cNvCxnSpPr>
            <a:cxnSpLocks/>
          </p:cNvCxnSpPr>
          <p:nvPr/>
        </p:nvCxnSpPr>
        <p:spPr>
          <a:xfrm>
            <a:off x="3951496" y="5877752"/>
            <a:ext cx="4316933" cy="0"/>
          </a:xfrm>
          <a:prstGeom prst="straightConnector1">
            <a:avLst/>
          </a:prstGeom>
          <a:ln>
            <a:prstDash val="solid"/>
            <a:tailEnd type="triangle" w="lg" len="lg"/>
          </a:ln>
        </p:spPr>
        <p:style>
          <a:lnRef idx="2">
            <a:schemeClr val="accent1"/>
          </a:lnRef>
          <a:fillRef idx="0">
            <a:schemeClr val="accent1"/>
          </a:fillRef>
          <a:effectRef idx="1">
            <a:schemeClr val="accent1"/>
          </a:effectRef>
          <a:fontRef idx="minor">
            <a:schemeClr val="tx1"/>
          </a:fontRef>
        </p:style>
      </p:cxnSp>
      <p:cxnSp>
        <p:nvCxnSpPr>
          <p:cNvPr id="11" name="Connettore 2 10">
            <a:extLst>
              <a:ext uri="{FF2B5EF4-FFF2-40B4-BE49-F238E27FC236}">
                <a16:creationId xmlns:a16="http://schemas.microsoft.com/office/drawing/2014/main" id="{DD801DE4-0C4B-B56A-8176-7EFAF5761520}"/>
              </a:ext>
            </a:extLst>
          </p:cNvPr>
          <p:cNvCxnSpPr>
            <a:cxnSpLocks/>
            <a:stCxn id="46" idx="3"/>
          </p:cNvCxnSpPr>
          <p:nvPr/>
        </p:nvCxnSpPr>
        <p:spPr>
          <a:xfrm>
            <a:off x="7058705" y="2249384"/>
            <a:ext cx="1207243" cy="2370883"/>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39" name="CasellaDiTesto 38">
            <a:extLst>
              <a:ext uri="{FF2B5EF4-FFF2-40B4-BE49-F238E27FC236}">
                <a16:creationId xmlns:a16="http://schemas.microsoft.com/office/drawing/2014/main" id="{34FE9768-62B2-DF7D-2B2A-FB0C3E7E82DB}"/>
              </a:ext>
            </a:extLst>
          </p:cNvPr>
          <p:cNvSpPr txBox="1"/>
          <p:nvPr/>
        </p:nvSpPr>
        <p:spPr bwMode="auto">
          <a:xfrm>
            <a:off x="1476150" y="2119695"/>
            <a:ext cx="3303628" cy="2757678"/>
          </a:xfrm>
          <a:prstGeom prst="rect">
            <a:avLst/>
          </a:prstGeom>
          <a:noFill/>
          <a:ln w="9525">
            <a:noFill/>
            <a:miter lim="800000"/>
            <a:headEnd/>
            <a:tailEnd/>
          </a:ln>
        </p:spPr>
        <p:txBody>
          <a:bodyPr wrap="square" lIns="0" tIns="0" rIns="0" bIns="0" rtlCol="0">
            <a:prstTxWarp prst="textNoShape">
              <a:avLst/>
            </a:prstTxWarp>
            <a:spAutoFit/>
          </a:bodyPr>
          <a:lstStyle/>
          <a:p>
            <a:pPr eaLnBrk="0" hangingPunct="0">
              <a:spcBef>
                <a:spcPct val="20000"/>
              </a:spcBef>
            </a:pPr>
            <a:r>
              <a:rPr lang="it-CH" sz="1400" kern="0" dirty="0">
                <a:latin typeface="+mn-lt"/>
                <a:ea typeface="ＭＳ Ｐゴシック" pitchFamily="-112" charset="-128"/>
                <a:cs typeface="ＭＳ Ｐゴシック" pitchFamily="-112" charset="-128"/>
              </a:rPr>
              <a:t>Strategic vs Green:</a:t>
            </a:r>
          </a:p>
          <a:p>
            <a:pPr marL="285750" indent="-285750" eaLnBrk="0" hangingPunct="0">
              <a:spcBef>
                <a:spcPct val="20000"/>
              </a:spcBef>
              <a:buFont typeface="Arial" panose="020B0604020202020204" pitchFamily="34" charset="0"/>
              <a:buChar char="•"/>
            </a:pPr>
            <a:r>
              <a:rPr lang="it-CH" sz="1400" kern="0" dirty="0">
                <a:latin typeface="+mn-lt"/>
                <a:ea typeface="ＭＳ Ｐゴシック" pitchFamily="-112" charset="-128"/>
                <a:cs typeface="ＭＳ Ｐゴシック" pitchFamily="-112" charset="-128"/>
              </a:rPr>
              <a:t>Age (reverse u-</a:t>
            </a:r>
            <a:r>
              <a:rPr lang="it-CH" sz="1400" kern="0" dirty="0" err="1">
                <a:latin typeface="+mn-lt"/>
                <a:ea typeface="ＭＳ Ｐゴシック" pitchFamily="-112" charset="-128"/>
                <a:cs typeface="ＭＳ Ｐゴシック" pitchFamily="-112" charset="-128"/>
              </a:rPr>
              <a:t>shaped</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relationship</a:t>
            </a:r>
            <a:r>
              <a:rPr lang="it-CH" sz="1400" kern="0" dirty="0">
                <a:latin typeface="+mn-lt"/>
                <a:ea typeface="ＭＳ Ｐゴシック" pitchFamily="-112" charset="-128"/>
                <a:cs typeface="ＭＳ Ｐゴシック" pitchFamily="-112" charset="-128"/>
              </a:rPr>
              <a:t>)</a:t>
            </a:r>
          </a:p>
          <a:p>
            <a:pPr marL="285750" indent="-285750" eaLnBrk="0" hangingPunct="0">
              <a:spcBef>
                <a:spcPct val="20000"/>
              </a:spcBef>
              <a:buFont typeface="Arial" panose="020B0604020202020204" pitchFamily="34" charset="0"/>
              <a:buChar char="•"/>
            </a:pPr>
            <a:r>
              <a:rPr lang="it-CH" sz="1400" kern="0" dirty="0" err="1">
                <a:latin typeface="+mn-lt"/>
                <a:ea typeface="ＭＳ Ｐゴシック" pitchFamily="-112" charset="-128"/>
                <a:cs typeface="ＭＳ Ｐゴシック" pitchFamily="-112" charset="-128"/>
              </a:rPr>
              <a:t>Couples</a:t>
            </a:r>
            <a:r>
              <a:rPr lang="it-CH" sz="1400" kern="0" dirty="0">
                <a:latin typeface="+mn-lt"/>
                <a:ea typeface="ＭＳ Ｐゴシック" pitchFamily="-112" charset="-128"/>
                <a:cs typeface="ＭＳ Ｐゴシック" pitchFamily="-112" charset="-128"/>
              </a:rPr>
              <a:t> with </a:t>
            </a:r>
            <a:r>
              <a:rPr lang="it-CH" sz="1400" kern="0" dirty="0" err="1">
                <a:latin typeface="+mn-lt"/>
                <a:ea typeface="ＭＳ Ｐゴシック" pitchFamily="-112" charset="-128"/>
                <a:cs typeface="ＭＳ Ｐゴシック" pitchFamily="-112" charset="-128"/>
              </a:rPr>
              <a:t>children</a:t>
            </a: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r>
              <a:rPr lang="it-CH" sz="1400" kern="0" dirty="0">
                <a:latin typeface="+mn-lt"/>
                <a:ea typeface="ＭＳ Ｐゴシック" pitchFamily="-112" charset="-128"/>
                <a:cs typeface="ＭＳ Ｐゴシック" pitchFamily="-112" charset="-128"/>
              </a:rPr>
              <a:t>Living </a:t>
            </a:r>
            <a:r>
              <a:rPr lang="it-CH" sz="1400" kern="0" dirty="0" err="1">
                <a:latin typeface="+mn-lt"/>
                <a:ea typeface="ＭＳ Ｐゴシック" pitchFamily="-112" charset="-128"/>
                <a:cs typeface="ＭＳ Ｐゴシック" pitchFamily="-112" charset="-128"/>
              </a:rPr>
              <a:t>outside</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urban</a:t>
            </a:r>
            <a:r>
              <a:rPr lang="it-CH" sz="1400" kern="0" dirty="0">
                <a:latin typeface="+mn-lt"/>
                <a:ea typeface="ＭＳ Ｐゴシック" pitchFamily="-112" charset="-128"/>
                <a:cs typeface="ＭＳ Ｐゴシック" pitchFamily="-112" charset="-128"/>
              </a:rPr>
              <a:t> centres</a:t>
            </a:r>
          </a:p>
          <a:p>
            <a:pPr marL="285750" indent="-285750" eaLnBrk="0" hangingPunct="0">
              <a:spcBef>
                <a:spcPct val="20000"/>
              </a:spcBef>
              <a:buFont typeface="Arial" panose="020B0604020202020204" pitchFamily="34" charset="0"/>
              <a:buChar char="•"/>
            </a:pPr>
            <a:r>
              <a:rPr lang="it-CH" sz="1400" kern="0" dirty="0" err="1">
                <a:latin typeface="+mn-lt"/>
                <a:ea typeface="ＭＳ Ｐゴシック" pitchFamily="-112" charset="-128"/>
                <a:cs typeface="ＭＳ Ｐゴシック" pitchFamily="-112" charset="-128"/>
              </a:rPr>
              <a:t>Less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accessible</a:t>
            </a:r>
            <a:r>
              <a:rPr lang="it-CH" sz="1400" kern="0" dirty="0">
                <a:latin typeface="+mn-lt"/>
                <a:ea typeface="ＭＳ Ｐゴシック" pitchFamily="-112" charset="-128"/>
                <a:cs typeface="ＭＳ Ｐゴシック" pitchFamily="-112" charset="-128"/>
              </a:rPr>
              <a:t> by PT</a:t>
            </a:r>
          </a:p>
          <a:p>
            <a:pPr marL="285750" indent="-285750" eaLnBrk="0" hangingPunct="0">
              <a:spcBef>
                <a:spcPct val="20000"/>
              </a:spcBef>
              <a:buFont typeface="Arial" panose="020B0604020202020204" pitchFamily="34" charset="0"/>
              <a:buChar char="•"/>
            </a:pPr>
            <a:r>
              <a:rPr lang="it-CH" sz="1400" kern="0" dirty="0" err="1">
                <a:latin typeface="+mn-lt"/>
                <a:ea typeface="ＭＳ Ｐゴシック" pitchFamily="-112" charset="-128"/>
                <a:cs typeface="ＭＳ Ｐゴシック" pitchFamily="-112" charset="-128"/>
              </a:rPr>
              <a:t>Less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subjective</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norms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towards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climate</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change</a:t>
            </a: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eaLnBrk="0" hangingPunct="0">
              <a:spcBef>
                <a:spcPct val="20000"/>
              </a:spcBef>
            </a:pPr>
            <a:endParaRPr lang="it-CH" sz="1400" kern="0" dirty="0">
              <a:latin typeface="+mn-lt"/>
              <a:ea typeface="ＭＳ Ｐゴシック" pitchFamily="-112" charset="-128"/>
              <a:cs typeface="ＭＳ Ｐゴシック" pitchFamily="-112" charset="-128"/>
            </a:endParaRPr>
          </a:p>
        </p:txBody>
      </p:sp>
      <p:sp>
        <p:nvSpPr>
          <p:cNvPr id="40" name="CasellaDiTesto 39">
            <a:extLst>
              <a:ext uri="{FF2B5EF4-FFF2-40B4-BE49-F238E27FC236}">
                <a16:creationId xmlns:a16="http://schemas.microsoft.com/office/drawing/2014/main" id="{AF7E7863-8D1D-82C6-BBDF-DCF85F02CD83}"/>
              </a:ext>
            </a:extLst>
          </p:cNvPr>
          <p:cNvSpPr txBox="1"/>
          <p:nvPr/>
        </p:nvSpPr>
        <p:spPr bwMode="auto">
          <a:xfrm>
            <a:off x="4964801" y="5107674"/>
            <a:ext cx="3303628" cy="1249573"/>
          </a:xfrm>
          <a:prstGeom prst="rect">
            <a:avLst/>
          </a:prstGeom>
          <a:noFill/>
          <a:ln w="9525">
            <a:noFill/>
            <a:miter lim="800000"/>
            <a:headEnd/>
            <a:tailEnd/>
          </a:ln>
        </p:spPr>
        <p:txBody>
          <a:bodyPr wrap="square" lIns="0" tIns="0" rIns="0" bIns="0" rtlCol="0">
            <a:prstTxWarp prst="textNoShape">
              <a:avLst/>
            </a:prstTxWarp>
            <a:spAutoFit/>
          </a:bodyPr>
          <a:lstStyle/>
          <a:p>
            <a:pPr eaLnBrk="0" hangingPunct="0">
              <a:spcBef>
                <a:spcPct val="20000"/>
              </a:spcBef>
            </a:pPr>
            <a:r>
              <a:rPr lang="it-CH" sz="1400" kern="0" dirty="0" err="1">
                <a:latin typeface="+mn-lt"/>
                <a:ea typeface="ＭＳ Ｐゴシック" pitchFamily="-112" charset="-128"/>
                <a:cs typeface="ＭＳ Ｐゴシック" pitchFamily="-112" charset="-128"/>
              </a:rPr>
              <a:t>Compensatory</a:t>
            </a:r>
            <a:r>
              <a:rPr lang="it-CH" sz="1400" kern="0" dirty="0">
                <a:latin typeface="+mn-lt"/>
                <a:ea typeface="ＭＳ Ｐゴシック" pitchFamily="-112" charset="-128"/>
                <a:cs typeface="ＭＳ Ｐゴシック" pitchFamily="-112" charset="-128"/>
              </a:rPr>
              <a:t> vs Strategic:</a:t>
            </a:r>
          </a:p>
          <a:p>
            <a:pPr marL="285750" indent="-285750" eaLnBrk="0" hangingPunct="0">
              <a:spcBef>
                <a:spcPct val="20000"/>
              </a:spcBef>
              <a:buFont typeface="Arial" panose="020B0604020202020204" pitchFamily="34" charset="0"/>
              <a:buChar char="•"/>
            </a:pPr>
            <a:r>
              <a:rPr lang="it-CH" sz="1400" kern="0" dirty="0" err="1">
                <a:latin typeface="+mn-lt"/>
                <a:ea typeface="ＭＳ Ｐゴシック" pitchFamily="-112" charset="-128"/>
                <a:cs typeface="ＭＳ Ｐゴシック" pitchFamily="-112" charset="-128"/>
              </a:rPr>
              <a:t>Less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couples</a:t>
            </a:r>
            <a:r>
              <a:rPr lang="it-CH" sz="1400" kern="0" dirty="0">
                <a:latin typeface="+mn-lt"/>
                <a:ea typeface="ＭＳ Ｐゴシック" pitchFamily="-112" charset="-128"/>
                <a:cs typeface="ＭＳ Ｐゴシック" pitchFamily="-112" charset="-128"/>
              </a:rPr>
              <a:t> with </a:t>
            </a:r>
            <a:r>
              <a:rPr lang="it-CH" sz="1400" kern="0" dirty="0" err="1">
                <a:latin typeface="+mn-lt"/>
                <a:ea typeface="ＭＳ Ｐゴシック" pitchFamily="-112" charset="-128"/>
                <a:cs typeface="ＭＳ Ｐゴシック" pitchFamily="-112" charset="-128"/>
              </a:rPr>
              <a:t>children</a:t>
            </a: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eaLnBrk="0" hangingPunct="0">
              <a:spcBef>
                <a:spcPct val="20000"/>
              </a:spcBef>
            </a:pPr>
            <a:endParaRPr lang="it-CH" sz="1400" kern="0" dirty="0">
              <a:latin typeface="+mn-lt"/>
              <a:ea typeface="ＭＳ Ｐゴシック" pitchFamily="-112" charset="-128"/>
              <a:cs typeface="ＭＳ Ｐゴシック" pitchFamily="-112" charset="-128"/>
            </a:endParaRPr>
          </a:p>
        </p:txBody>
      </p:sp>
      <p:sp>
        <p:nvSpPr>
          <p:cNvPr id="41" name="CasellaDiTesto 40">
            <a:extLst>
              <a:ext uri="{FF2B5EF4-FFF2-40B4-BE49-F238E27FC236}">
                <a16:creationId xmlns:a16="http://schemas.microsoft.com/office/drawing/2014/main" id="{B405F950-69B0-6551-9F93-4C8D57A83006}"/>
              </a:ext>
            </a:extLst>
          </p:cNvPr>
          <p:cNvSpPr txBox="1"/>
          <p:nvPr/>
        </p:nvSpPr>
        <p:spPr bwMode="auto">
          <a:xfrm>
            <a:off x="7757638" y="2884045"/>
            <a:ext cx="3303628" cy="1465016"/>
          </a:xfrm>
          <a:prstGeom prst="rect">
            <a:avLst/>
          </a:prstGeom>
          <a:noFill/>
          <a:ln w="9525">
            <a:noFill/>
            <a:miter lim="800000"/>
            <a:headEnd/>
            <a:tailEnd/>
          </a:ln>
        </p:spPr>
        <p:txBody>
          <a:bodyPr wrap="square" lIns="0" tIns="0" rIns="0" bIns="0" rtlCol="0">
            <a:prstTxWarp prst="textNoShape">
              <a:avLst/>
            </a:prstTxWarp>
            <a:spAutoFit/>
          </a:bodyPr>
          <a:lstStyle/>
          <a:p>
            <a:pPr eaLnBrk="0" hangingPunct="0">
              <a:spcBef>
                <a:spcPct val="20000"/>
              </a:spcBef>
            </a:pPr>
            <a:r>
              <a:rPr lang="it-CH" sz="1400" kern="0" dirty="0" err="1">
                <a:latin typeface="+mn-lt"/>
                <a:ea typeface="ＭＳ Ｐゴシック" pitchFamily="-112" charset="-128"/>
                <a:cs typeface="ＭＳ Ｐゴシック" pitchFamily="-112" charset="-128"/>
              </a:rPr>
              <a:t>Compensatory</a:t>
            </a:r>
            <a:r>
              <a:rPr lang="it-CH" sz="1400" kern="0" dirty="0">
                <a:latin typeface="+mn-lt"/>
                <a:ea typeface="ＭＳ Ｐゴシック" pitchFamily="-112" charset="-128"/>
                <a:cs typeface="ＭＳ Ｐゴシック" pitchFamily="-112" charset="-128"/>
              </a:rPr>
              <a:t> vs Green:</a:t>
            </a:r>
          </a:p>
          <a:p>
            <a:pPr marL="285750" indent="-285750" eaLnBrk="0" hangingPunct="0">
              <a:spcBef>
                <a:spcPct val="20000"/>
              </a:spcBef>
              <a:buFont typeface="Arial" panose="020B0604020202020204" pitchFamily="34" charset="0"/>
              <a:buChar char="•"/>
            </a:pPr>
            <a:r>
              <a:rPr lang="it-CH" sz="1400" kern="0" dirty="0" err="1">
                <a:latin typeface="+mn-lt"/>
                <a:ea typeface="ＭＳ Ｐゴシック" pitchFamily="-112" charset="-128"/>
                <a:cs typeface="ＭＳ Ｐゴシック" pitchFamily="-112" charset="-128"/>
              </a:rPr>
              <a:t>Less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subjective</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norms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towards</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climate</a:t>
            </a:r>
            <a:r>
              <a:rPr lang="it-CH" sz="1400" kern="0" dirty="0">
                <a:latin typeface="+mn-lt"/>
                <a:ea typeface="ＭＳ Ｐゴシック" pitchFamily="-112" charset="-128"/>
                <a:cs typeface="ＭＳ Ｐゴシック" pitchFamily="-112" charset="-128"/>
              </a:rPr>
              <a:t> </a:t>
            </a:r>
            <a:r>
              <a:rPr lang="it-CH" sz="1400" kern="0" dirty="0" err="1">
                <a:latin typeface="+mn-lt"/>
                <a:ea typeface="ＭＳ Ｐゴシック" pitchFamily="-112" charset="-128"/>
                <a:cs typeface="ＭＳ Ｐゴシック" pitchFamily="-112" charset="-128"/>
              </a:rPr>
              <a:t>change</a:t>
            </a: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marL="285750" indent="-285750" eaLnBrk="0" hangingPunct="0">
              <a:spcBef>
                <a:spcPct val="20000"/>
              </a:spcBef>
              <a:buFont typeface="Arial" panose="020B0604020202020204" pitchFamily="34" charset="0"/>
              <a:buChar char="•"/>
            </a:pPr>
            <a:endParaRPr lang="it-CH" sz="1400" kern="0" dirty="0">
              <a:latin typeface="+mn-lt"/>
              <a:ea typeface="ＭＳ Ｐゴシック" pitchFamily="-112" charset="-128"/>
              <a:cs typeface="ＭＳ Ｐゴシック" pitchFamily="-112" charset="-128"/>
            </a:endParaRPr>
          </a:p>
          <a:p>
            <a:pPr eaLnBrk="0" hangingPunct="0">
              <a:spcBef>
                <a:spcPct val="20000"/>
              </a:spcBef>
            </a:pPr>
            <a:endParaRPr lang="it-CH" sz="1400" kern="0" dirty="0">
              <a:latin typeface="+mn-lt"/>
              <a:ea typeface="ＭＳ Ｐゴシック" pitchFamily="-112" charset="-128"/>
              <a:cs typeface="ＭＳ Ｐゴシック" pitchFamily="-112" charset="-128"/>
            </a:endParaRPr>
          </a:p>
        </p:txBody>
      </p:sp>
      <p:sp>
        <p:nvSpPr>
          <p:cNvPr id="51" name="Rettangolo con angoli arrotondati 50">
            <a:extLst>
              <a:ext uri="{FF2B5EF4-FFF2-40B4-BE49-F238E27FC236}">
                <a16:creationId xmlns:a16="http://schemas.microsoft.com/office/drawing/2014/main" id="{F0126497-707D-F67E-F845-C40461C49458}"/>
              </a:ext>
            </a:extLst>
          </p:cNvPr>
          <p:cNvSpPr/>
          <p:nvPr/>
        </p:nvSpPr>
        <p:spPr>
          <a:xfrm>
            <a:off x="2084852" y="4620267"/>
            <a:ext cx="1867614" cy="2125735"/>
          </a:xfrm>
          <a:prstGeom prst="roundRect">
            <a:avLst>
              <a:gd name="adj" fmla="val 2759"/>
            </a:avLst>
          </a:prstGeom>
          <a:solidFill>
            <a:srgbClr val="C00000">
              <a:alpha val="46000"/>
            </a:srgbClr>
          </a:solidFill>
          <a:ln w="2540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endParaRPr lang="it-CH" sz="1800" b="1" dirty="0">
              <a:solidFill>
                <a:schemeClr val="bg1"/>
              </a:solidFill>
            </a:endParaRPr>
          </a:p>
        </p:txBody>
      </p:sp>
      <p:sp>
        <p:nvSpPr>
          <p:cNvPr id="52" name="Segnaposto contenuto 3">
            <a:extLst>
              <a:ext uri="{FF2B5EF4-FFF2-40B4-BE49-F238E27FC236}">
                <a16:creationId xmlns:a16="http://schemas.microsoft.com/office/drawing/2014/main" id="{03F04DA5-9E9B-2D77-6B78-60828217DE74}"/>
              </a:ext>
            </a:extLst>
          </p:cNvPr>
          <p:cNvSpPr txBox="1">
            <a:spLocks/>
          </p:cNvSpPr>
          <p:nvPr/>
        </p:nvSpPr>
        <p:spPr bwMode="auto">
          <a:xfrm>
            <a:off x="2123043" y="4767583"/>
            <a:ext cx="1831904"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b="1" kern="0" dirty="0"/>
              <a:t>Strategic (42%)</a:t>
            </a:r>
          </a:p>
          <a:p>
            <a:pPr marL="0" indent="0">
              <a:buNone/>
            </a:pPr>
            <a:endParaRPr lang="en-US" sz="1400" kern="0" dirty="0"/>
          </a:p>
          <a:p>
            <a:pPr marL="0" indent="0">
              <a:buNone/>
            </a:pPr>
            <a:endParaRPr lang="en-US" sz="1400" kern="0" dirty="0"/>
          </a:p>
          <a:p>
            <a:pPr marL="0" indent="0">
              <a:spcBef>
                <a:spcPts val="0"/>
              </a:spcBef>
              <a:spcAft>
                <a:spcPts val="600"/>
              </a:spcAft>
              <a:buNone/>
            </a:pPr>
            <a:r>
              <a:rPr lang="en-US" sz="1400" kern="0" dirty="0"/>
              <a:t>Long-distances mixed</a:t>
            </a:r>
          </a:p>
          <a:p>
            <a:pPr marL="0" indent="0">
              <a:spcBef>
                <a:spcPts val="0"/>
              </a:spcBef>
              <a:spcAft>
                <a:spcPts val="600"/>
              </a:spcAft>
              <a:buNone/>
            </a:pPr>
            <a:r>
              <a:rPr lang="en-US" sz="1400" kern="0" dirty="0"/>
              <a:t>Personal car for daily mobility</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54" name="Rettangolo con angoli arrotondati 53">
            <a:extLst>
              <a:ext uri="{FF2B5EF4-FFF2-40B4-BE49-F238E27FC236}">
                <a16:creationId xmlns:a16="http://schemas.microsoft.com/office/drawing/2014/main" id="{35565140-6521-9751-C8E4-5C79E5453A3D}"/>
              </a:ext>
            </a:extLst>
          </p:cNvPr>
          <p:cNvSpPr/>
          <p:nvPr/>
        </p:nvSpPr>
        <p:spPr>
          <a:xfrm>
            <a:off x="8268429" y="4620267"/>
            <a:ext cx="1867614" cy="2125735"/>
          </a:xfrm>
          <a:prstGeom prst="roundRect">
            <a:avLst>
              <a:gd name="adj" fmla="val 2759"/>
            </a:avLst>
          </a:prstGeom>
          <a:solidFill>
            <a:srgbClr val="0070C0">
              <a:alpha val="46000"/>
            </a:srgbClr>
          </a:solidFill>
          <a:ln w="25400">
            <a:solidFill>
              <a:schemeClr val="accent3"/>
            </a:solidFill>
          </a:ln>
        </p:spPr>
        <p:style>
          <a:lnRef idx="2">
            <a:schemeClr val="dk1"/>
          </a:lnRef>
          <a:fillRef idx="1">
            <a:schemeClr val="lt1"/>
          </a:fillRef>
          <a:effectRef idx="0">
            <a:schemeClr val="dk1"/>
          </a:effectRef>
          <a:fontRef idx="minor">
            <a:schemeClr val="dk1"/>
          </a:fontRef>
        </p:style>
        <p:txBody>
          <a:bodyPr rtlCol="0" anchor="ctr"/>
          <a:lstStyle/>
          <a:p>
            <a:endParaRPr lang="it-CH" sz="1800" b="1" dirty="0">
              <a:solidFill>
                <a:schemeClr val="bg1"/>
              </a:solidFill>
            </a:endParaRPr>
          </a:p>
        </p:txBody>
      </p:sp>
      <p:sp>
        <p:nvSpPr>
          <p:cNvPr id="55" name="Segnaposto contenuto 3">
            <a:extLst>
              <a:ext uri="{FF2B5EF4-FFF2-40B4-BE49-F238E27FC236}">
                <a16:creationId xmlns:a16="http://schemas.microsoft.com/office/drawing/2014/main" id="{BD47FF6F-7F47-CB4D-9C8E-9673C6E0ADFB}"/>
              </a:ext>
            </a:extLst>
          </p:cNvPr>
          <p:cNvSpPr txBox="1">
            <a:spLocks/>
          </p:cNvSpPr>
          <p:nvPr/>
        </p:nvSpPr>
        <p:spPr bwMode="auto">
          <a:xfrm>
            <a:off x="8304139" y="4712060"/>
            <a:ext cx="1831904"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b="1" kern="0" dirty="0"/>
              <a:t>Compensatory (17%)</a:t>
            </a:r>
          </a:p>
          <a:p>
            <a:pPr marL="0" indent="0" algn="ctr">
              <a:buFontTx/>
              <a:buNone/>
            </a:pPr>
            <a:endParaRPr lang="en-US" sz="900" kern="0" dirty="0"/>
          </a:p>
          <a:p>
            <a:pPr marL="0" indent="0">
              <a:spcBef>
                <a:spcPts val="0"/>
              </a:spcBef>
              <a:spcAft>
                <a:spcPts val="600"/>
              </a:spcAft>
              <a:buNone/>
            </a:pPr>
            <a:r>
              <a:rPr lang="en-US" sz="1400" kern="0" dirty="0"/>
              <a:t>Long-distances first by plane</a:t>
            </a:r>
          </a:p>
          <a:p>
            <a:pPr marL="0" indent="0">
              <a:spcBef>
                <a:spcPts val="0"/>
              </a:spcBef>
              <a:spcAft>
                <a:spcPts val="600"/>
              </a:spcAft>
              <a:buNone/>
            </a:pPr>
            <a:r>
              <a:rPr lang="en-US" sz="1400" kern="0" dirty="0"/>
              <a:t>PT and active daily mobility</a:t>
            </a:r>
          </a:p>
          <a:p>
            <a:pPr marL="0" indent="0">
              <a:spcBef>
                <a:spcPts val="0"/>
              </a:spcBef>
              <a:spcAft>
                <a:spcPts val="600"/>
              </a:spcAft>
              <a:buNone/>
            </a:pPr>
            <a:r>
              <a:rPr lang="en-US" sz="1400" kern="0" dirty="0"/>
              <a:t>Sharing if car is needed</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6" name="CasellaDiTesto 5">
            <a:extLst>
              <a:ext uri="{FF2B5EF4-FFF2-40B4-BE49-F238E27FC236}">
                <a16:creationId xmlns:a16="http://schemas.microsoft.com/office/drawing/2014/main" id="{F71AAC21-2B63-2967-A4CA-F163E5C6B106}"/>
              </a:ext>
            </a:extLst>
          </p:cNvPr>
          <p:cNvSpPr txBox="1"/>
          <p:nvPr/>
        </p:nvSpPr>
        <p:spPr bwMode="auto">
          <a:xfrm>
            <a:off x="8304140" y="1129719"/>
            <a:ext cx="3383036" cy="861774"/>
          </a:xfrm>
          <a:prstGeom prst="rect">
            <a:avLst/>
          </a:prstGeom>
          <a:noFill/>
          <a:ln w="9525">
            <a:noFill/>
            <a:miter lim="800000"/>
            <a:headEnd/>
            <a:tailEnd/>
          </a:ln>
        </p:spPr>
        <p:txBody>
          <a:bodyPr wrap="square">
            <a:spAutoFit/>
          </a:bodyPr>
          <a:lstStyle/>
          <a:p>
            <a:r>
              <a:rPr lang="en-US" sz="1000" b="0" i="0" dirty="0">
                <a:solidFill>
                  <a:srgbClr val="000000"/>
                </a:solidFill>
                <a:effectLst/>
                <a:latin typeface="Arial" panose="020B0604020202020204" pitchFamily="34" charset="0"/>
              </a:rPr>
              <a:t>*Subjective norms (TPB) - </a:t>
            </a:r>
            <a:r>
              <a:rPr lang="en-US" sz="1000" dirty="0">
                <a:solidFill>
                  <a:srgbClr val="000000"/>
                </a:solidFill>
                <a:latin typeface="Arial" panose="020B0604020202020204" pitchFamily="34" charset="0"/>
              </a:rPr>
              <a:t>T</a:t>
            </a:r>
            <a:r>
              <a:rPr lang="en-US" sz="1000" b="0" i="0" dirty="0">
                <a:solidFill>
                  <a:srgbClr val="000000"/>
                </a:solidFill>
                <a:effectLst/>
                <a:latin typeface="Arial" panose="020B0604020202020204" pitchFamily="34" charset="0"/>
              </a:rPr>
              <a:t>he belief about whether most people approve or disapprove of the behavior. It relates to a person's beliefs about whether peers and people of importance to the person think he or she should engage in the behavior</a:t>
            </a:r>
            <a:endParaRPr lang="it-CH" sz="1000" dirty="0"/>
          </a:p>
        </p:txBody>
      </p:sp>
    </p:spTree>
    <p:extLst>
      <p:ext uri="{BB962C8B-B14F-4D97-AF65-F5344CB8AC3E}">
        <p14:creationId xmlns:p14="http://schemas.microsoft.com/office/powerpoint/2010/main" val="3963455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15</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22052" y="665163"/>
            <a:ext cx="11328400" cy="719137"/>
          </a:xfrm>
        </p:spPr>
        <p:txBody>
          <a:bodyPr/>
          <a:lstStyle/>
          <a:p>
            <a:r>
              <a:rPr lang="it-CH" dirty="0"/>
              <a:t>…</a:t>
            </a:r>
            <a:r>
              <a:rPr lang="it-CH" dirty="0" err="1"/>
              <a:t>Results</a:t>
            </a:r>
            <a:r>
              <a:rPr lang="it-CH" dirty="0"/>
              <a:t> (3): Qualitative interviews</a:t>
            </a:r>
          </a:p>
        </p:txBody>
      </p:sp>
      <p:sp>
        <p:nvSpPr>
          <p:cNvPr id="2" name="Rettangolo con angoli arrotondati 1">
            <a:extLst>
              <a:ext uri="{FF2B5EF4-FFF2-40B4-BE49-F238E27FC236}">
                <a16:creationId xmlns:a16="http://schemas.microsoft.com/office/drawing/2014/main" id="{13F6FC9E-F07E-9AD1-CD59-E5EA311E0454}"/>
              </a:ext>
            </a:extLst>
          </p:cNvPr>
          <p:cNvSpPr/>
          <p:nvPr/>
        </p:nvSpPr>
        <p:spPr>
          <a:xfrm>
            <a:off x="408360" y="1384300"/>
            <a:ext cx="3239368" cy="4925020"/>
          </a:xfrm>
          <a:prstGeom prst="roundRect">
            <a:avLst>
              <a:gd name="adj" fmla="val 2759"/>
            </a:avLst>
          </a:prstGeom>
          <a:solidFill>
            <a:schemeClr val="accent5">
              <a:alpha val="65000"/>
            </a:schemeClr>
          </a:solidFill>
          <a:ln w="6350">
            <a:solidFill>
              <a:schemeClr val="accent5">
                <a:lumMod val="50000"/>
              </a:schemeClr>
            </a:solidFill>
          </a:ln>
        </p:spPr>
        <p:style>
          <a:lnRef idx="2">
            <a:schemeClr val="dk1"/>
          </a:lnRef>
          <a:fillRef idx="1">
            <a:schemeClr val="lt1"/>
          </a:fillRef>
          <a:effectRef idx="0">
            <a:schemeClr val="dk1"/>
          </a:effectRef>
          <a:fontRef idx="minor">
            <a:schemeClr val="dk1"/>
          </a:fontRef>
        </p:style>
        <p:txBody>
          <a:bodyPr rtlCol="0" anchor="t"/>
          <a:lstStyle/>
          <a:p>
            <a:r>
              <a:rPr lang="it-CH" sz="1800" b="1" dirty="0">
                <a:solidFill>
                  <a:schemeClr val="tx1"/>
                </a:solidFill>
              </a:rPr>
              <a:t>GREEN: 5 interviews</a:t>
            </a:r>
          </a:p>
          <a:p>
            <a:r>
              <a:rPr lang="it-CH" sz="1400" b="1" dirty="0" err="1">
                <a:solidFill>
                  <a:schemeClr val="tx1"/>
                </a:solidFill>
              </a:rPr>
              <a:t>Type</a:t>
            </a:r>
            <a:r>
              <a:rPr lang="it-CH" sz="1400" b="1" dirty="0">
                <a:solidFill>
                  <a:schemeClr val="tx1"/>
                </a:solidFill>
              </a:rPr>
              <a:t> 1: </a:t>
            </a:r>
          </a:p>
          <a:p>
            <a:r>
              <a:rPr lang="it-CH" sz="1400" b="1" dirty="0" err="1">
                <a:solidFill>
                  <a:schemeClr val="tx1"/>
                </a:solidFill>
              </a:rPr>
              <a:t>sustainability</a:t>
            </a:r>
            <a:r>
              <a:rPr lang="it-CH" sz="1400" b="1" dirty="0">
                <a:solidFill>
                  <a:schemeClr val="tx1"/>
                </a:solidFill>
              </a:rPr>
              <a:t> </a:t>
            </a:r>
            <a:r>
              <a:rPr lang="it-CH" sz="1400" b="1" dirty="0" err="1">
                <a:solidFill>
                  <a:schemeClr val="tx1"/>
                </a:solidFill>
              </a:rPr>
              <a:t>as</a:t>
            </a:r>
            <a:r>
              <a:rPr lang="it-CH" sz="1400" b="1" dirty="0">
                <a:solidFill>
                  <a:schemeClr val="tx1"/>
                </a:solidFill>
              </a:rPr>
              <a:t> a </a:t>
            </a:r>
            <a:r>
              <a:rPr lang="it-CH" sz="1400" b="1" dirty="0" err="1">
                <a:solidFill>
                  <a:schemeClr val="tx1"/>
                </a:solidFill>
              </a:rPr>
              <a:t>philosophy</a:t>
            </a:r>
            <a:r>
              <a:rPr lang="it-CH" sz="1400" b="1" dirty="0">
                <a:solidFill>
                  <a:schemeClr val="tx1"/>
                </a:solidFill>
              </a:rPr>
              <a:t> of life</a:t>
            </a:r>
            <a:r>
              <a:rPr lang="it-CH" sz="1400" dirty="0">
                <a:solidFill>
                  <a:schemeClr val="tx1"/>
                </a:solidFill>
              </a:rPr>
              <a:t>. No car or </a:t>
            </a:r>
            <a:r>
              <a:rPr lang="it-CH" sz="1400" dirty="0" err="1">
                <a:solidFill>
                  <a:schemeClr val="tx1"/>
                </a:solidFill>
              </a:rPr>
              <a:t>plane</a:t>
            </a:r>
            <a:r>
              <a:rPr lang="it-CH" sz="1400" dirty="0">
                <a:solidFill>
                  <a:schemeClr val="tx1"/>
                </a:solidFill>
              </a:rPr>
              <a:t>, </a:t>
            </a:r>
            <a:r>
              <a:rPr lang="it-CH" sz="1400" dirty="0" err="1">
                <a:solidFill>
                  <a:schemeClr val="tx1"/>
                </a:solidFill>
              </a:rPr>
              <a:t>if</a:t>
            </a:r>
            <a:r>
              <a:rPr lang="it-CH" sz="1400" dirty="0">
                <a:solidFill>
                  <a:schemeClr val="tx1"/>
                </a:solidFill>
              </a:rPr>
              <a:t> </a:t>
            </a:r>
            <a:r>
              <a:rPr lang="it-CH" sz="1400" dirty="0" err="1">
                <a:solidFill>
                  <a:schemeClr val="tx1"/>
                </a:solidFill>
              </a:rPr>
              <a:t>train</a:t>
            </a:r>
            <a:r>
              <a:rPr lang="it-CH" sz="1400" dirty="0">
                <a:solidFill>
                  <a:schemeClr val="tx1"/>
                </a:solidFill>
              </a:rPr>
              <a:t> </a:t>
            </a:r>
            <a:r>
              <a:rPr lang="it-CH" sz="1400" dirty="0" err="1">
                <a:solidFill>
                  <a:schemeClr val="tx1"/>
                </a:solidFill>
              </a:rPr>
              <a:t>not</a:t>
            </a:r>
            <a:r>
              <a:rPr lang="it-CH" sz="1400" dirty="0">
                <a:solidFill>
                  <a:schemeClr val="tx1"/>
                </a:solidFill>
              </a:rPr>
              <a:t> </a:t>
            </a:r>
            <a:r>
              <a:rPr lang="it-CH" sz="1400" dirty="0" err="1">
                <a:solidFill>
                  <a:schemeClr val="tx1"/>
                </a:solidFill>
              </a:rPr>
              <a:t>disposable</a:t>
            </a:r>
            <a:r>
              <a:rPr lang="it-CH" sz="1400" dirty="0">
                <a:solidFill>
                  <a:schemeClr val="tx1"/>
                </a:solidFill>
              </a:rPr>
              <a:t> </a:t>
            </a:r>
            <a:r>
              <a:rPr lang="it-CH" sz="1400" dirty="0" err="1">
                <a:solidFill>
                  <a:schemeClr val="tx1"/>
                </a:solidFill>
              </a:rPr>
              <a:t>they</a:t>
            </a:r>
            <a:r>
              <a:rPr lang="it-CH" sz="1400" dirty="0">
                <a:solidFill>
                  <a:schemeClr val="tx1"/>
                </a:solidFill>
              </a:rPr>
              <a:t> </a:t>
            </a:r>
            <a:r>
              <a:rPr lang="it-CH" sz="1400" dirty="0" err="1">
                <a:solidFill>
                  <a:schemeClr val="tx1"/>
                </a:solidFill>
              </a:rPr>
              <a:t>change</a:t>
            </a:r>
            <a:r>
              <a:rPr lang="it-CH" sz="1400" dirty="0">
                <a:solidFill>
                  <a:schemeClr val="tx1"/>
                </a:solidFill>
              </a:rPr>
              <a:t> </a:t>
            </a:r>
            <a:r>
              <a:rPr lang="it-CH" sz="1400" dirty="0" err="1">
                <a:solidFill>
                  <a:schemeClr val="tx1"/>
                </a:solidFill>
              </a:rPr>
              <a:t>destination</a:t>
            </a:r>
            <a:r>
              <a:rPr lang="it-CH" sz="1400" dirty="0">
                <a:solidFill>
                  <a:schemeClr val="tx1"/>
                </a:solidFill>
              </a:rPr>
              <a:t> or stay </a:t>
            </a:r>
            <a:r>
              <a:rPr lang="it-CH" sz="1400" dirty="0" err="1">
                <a:solidFill>
                  <a:schemeClr val="tx1"/>
                </a:solidFill>
              </a:rPr>
              <a:t>at</a:t>
            </a:r>
            <a:r>
              <a:rPr lang="it-CH" sz="1400" dirty="0">
                <a:solidFill>
                  <a:schemeClr val="tx1"/>
                </a:solidFill>
              </a:rPr>
              <a:t> home. </a:t>
            </a:r>
            <a:r>
              <a:rPr lang="it-CH" sz="1400" dirty="0" err="1">
                <a:solidFill>
                  <a:schemeClr val="tx1"/>
                </a:solidFill>
              </a:rPr>
              <a:t>They</a:t>
            </a:r>
            <a:r>
              <a:rPr lang="it-CH" sz="1400" dirty="0">
                <a:solidFill>
                  <a:schemeClr val="tx1"/>
                </a:solidFill>
              </a:rPr>
              <a:t> are </a:t>
            </a:r>
            <a:r>
              <a:rPr lang="it-CH" sz="1400" dirty="0" err="1">
                <a:solidFill>
                  <a:schemeClr val="tx1"/>
                </a:solidFill>
              </a:rPr>
              <a:t>primarily</a:t>
            </a:r>
            <a:r>
              <a:rPr lang="it-CH" sz="1400" dirty="0">
                <a:solidFill>
                  <a:schemeClr val="tx1"/>
                </a:solidFill>
              </a:rPr>
              <a:t> </a:t>
            </a:r>
            <a:r>
              <a:rPr lang="it-CH" sz="1400" dirty="0" err="1">
                <a:solidFill>
                  <a:schemeClr val="tx1"/>
                </a:solidFill>
              </a:rPr>
              <a:t>moved</a:t>
            </a:r>
            <a:r>
              <a:rPr lang="it-CH" sz="1400" dirty="0">
                <a:solidFill>
                  <a:schemeClr val="tx1"/>
                </a:solidFill>
              </a:rPr>
              <a:t> by </a:t>
            </a:r>
            <a:r>
              <a:rPr lang="it-CH" sz="1400" dirty="0" err="1">
                <a:solidFill>
                  <a:schemeClr val="tx1"/>
                </a:solidFill>
              </a:rPr>
              <a:t>environmental</a:t>
            </a:r>
            <a:r>
              <a:rPr lang="it-CH" sz="1400" dirty="0">
                <a:solidFill>
                  <a:schemeClr val="tx1"/>
                </a:solidFill>
              </a:rPr>
              <a:t> </a:t>
            </a:r>
            <a:r>
              <a:rPr lang="it-CH" sz="1400" dirty="0" err="1">
                <a:solidFill>
                  <a:schemeClr val="tx1"/>
                </a:solidFill>
              </a:rPr>
              <a:t>motivations</a:t>
            </a:r>
            <a:r>
              <a:rPr lang="it-CH" sz="1400" dirty="0">
                <a:solidFill>
                  <a:schemeClr val="tx1"/>
                </a:solidFill>
              </a:rPr>
              <a:t> </a:t>
            </a:r>
            <a:r>
              <a:rPr lang="it-CH" sz="1400" dirty="0" err="1">
                <a:solidFill>
                  <a:schemeClr val="tx1"/>
                </a:solidFill>
              </a:rPr>
              <a:t>gained</a:t>
            </a:r>
            <a:r>
              <a:rPr lang="it-CH" sz="1400" dirty="0">
                <a:solidFill>
                  <a:schemeClr val="tx1"/>
                </a:solidFill>
              </a:rPr>
              <a:t> with study/work </a:t>
            </a:r>
            <a:r>
              <a:rPr lang="it-CH" sz="1400" dirty="0" err="1">
                <a:solidFill>
                  <a:schemeClr val="tx1"/>
                </a:solidFill>
              </a:rPr>
              <a:t>experience</a:t>
            </a:r>
            <a:r>
              <a:rPr lang="it-CH" sz="1400" dirty="0">
                <a:solidFill>
                  <a:schemeClr val="tx1"/>
                </a:solidFill>
              </a:rPr>
              <a:t> (</a:t>
            </a:r>
            <a:r>
              <a:rPr lang="it-CH" sz="1400" dirty="0" err="1">
                <a:solidFill>
                  <a:schemeClr val="tx1"/>
                </a:solidFill>
              </a:rPr>
              <a:t>environment</a:t>
            </a:r>
            <a:r>
              <a:rPr lang="it-CH" sz="1400" dirty="0">
                <a:solidFill>
                  <a:schemeClr val="tx1"/>
                </a:solidFill>
              </a:rPr>
              <a:t>, </a:t>
            </a:r>
            <a:r>
              <a:rPr lang="it-CH" sz="1400" dirty="0" err="1">
                <a:solidFill>
                  <a:schemeClr val="tx1"/>
                </a:solidFill>
              </a:rPr>
              <a:t>sustainability</a:t>
            </a:r>
            <a:r>
              <a:rPr lang="it-CH" sz="1400" dirty="0">
                <a:solidFill>
                  <a:schemeClr val="tx1"/>
                </a:solidFill>
              </a:rPr>
              <a:t>, personal </a:t>
            </a:r>
            <a:r>
              <a:rPr lang="it-CH" sz="1400" dirty="0" err="1">
                <a:solidFill>
                  <a:schemeClr val="tx1"/>
                </a:solidFill>
              </a:rPr>
              <a:t>wellbeing</a:t>
            </a:r>
            <a:r>
              <a:rPr lang="it-CH" sz="1400" dirty="0">
                <a:solidFill>
                  <a:schemeClr val="tx1"/>
                </a:solidFill>
              </a:rPr>
              <a:t>, corporate social </a:t>
            </a:r>
            <a:r>
              <a:rPr lang="it-CH" sz="1400" dirty="0" err="1">
                <a:solidFill>
                  <a:schemeClr val="tx1"/>
                </a:solidFill>
              </a:rPr>
              <a:t>responsibility</a:t>
            </a:r>
            <a:r>
              <a:rPr lang="it-CH" sz="1400" dirty="0">
                <a:solidFill>
                  <a:schemeClr val="tx1"/>
                </a:solidFill>
              </a:rPr>
              <a:t>). Long time NT users</a:t>
            </a:r>
          </a:p>
          <a:p>
            <a:r>
              <a:rPr lang="it-CH" sz="1400" b="1" dirty="0" err="1">
                <a:solidFill>
                  <a:schemeClr val="tx1"/>
                </a:solidFill>
              </a:rPr>
              <a:t>Type</a:t>
            </a:r>
            <a:r>
              <a:rPr lang="it-CH" sz="1400" b="1" dirty="0">
                <a:solidFill>
                  <a:schemeClr val="tx1"/>
                </a:solidFill>
              </a:rPr>
              <a:t> 2:</a:t>
            </a:r>
            <a:r>
              <a:rPr lang="it-CH" sz="1400" dirty="0">
                <a:solidFill>
                  <a:schemeClr val="tx1"/>
                </a:solidFill>
              </a:rPr>
              <a:t> </a:t>
            </a:r>
          </a:p>
          <a:p>
            <a:r>
              <a:rPr lang="it-CH" sz="1400" dirty="0">
                <a:solidFill>
                  <a:schemeClr val="tx1"/>
                </a:solidFill>
              </a:rPr>
              <a:t>(</a:t>
            </a:r>
            <a:r>
              <a:rPr lang="it-CH" sz="1400" b="1" dirty="0">
                <a:solidFill>
                  <a:schemeClr val="tx1"/>
                </a:solidFill>
              </a:rPr>
              <a:t>Night) </a:t>
            </a:r>
            <a:r>
              <a:rPr lang="it-CH" sz="1400" b="1" dirty="0" err="1">
                <a:solidFill>
                  <a:schemeClr val="tx1"/>
                </a:solidFill>
              </a:rPr>
              <a:t>train</a:t>
            </a:r>
            <a:r>
              <a:rPr lang="it-CH" sz="1400" b="1" dirty="0">
                <a:solidFill>
                  <a:schemeClr val="tx1"/>
                </a:solidFill>
              </a:rPr>
              <a:t> </a:t>
            </a:r>
            <a:r>
              <a:rPr lang="it-CH" sz="1400" b="1" dirty="0" err="1">
                <a:solidFill>
                  <a:schemeClr val="tx1"/>
                </a:solidFill>
              </a:rPr>
              <a:t>as</a:t>
            </a:r>
            <a:r>
              <a:rPr lang="it-CH" sz="1400" b="1" dirty="0">
                <a:solidFill>
                  <a:schemeClr val="tx1"/>
                </a:solidFill>
              </a:rPr>
              <a:t> more </a:t>
            </a:r>
            <a:r>
              <a:rPr lang="it-CH" sz="1400" b="1" dirty="0" err="1">
                <a:solidFill>
                  <a:schemeClr val="tx1"/>
                </a:solidFill>
              </a:rPr>
              <a:t>confortable</a:t>
            </a:r>
            <a:r>
              <a:rPr lang="it-CH" sz="1400" b="1" dirty="0">
                <a:solidFill>
                  <a:schemeClr val="tx1"/>
                </a:solidFill>
              </a:rPr>
              <a:t> and </a:t>
            </a:r>
            <a:r>
              <a:rPr lang="it-CH" sz="1400" b="1" dirty="0" err="1">
                <a:solidFill>
                  <a:schemeClr val="tx1"/>
                </a:solidFill>
              </a:rPr>
              <a:t>sustainable</a:t>
            </a:r>
            <a:r>
              <a:rPr lang="it-CH" sz="1400" dirty="0">
                <a:solidFill>
                  <a:schemeClr val="tx1"/>
                </a:solidFill>
              </a:rPr>
              <a:t>. </a:t>
            </a:r>
            <a:r>
              <a:rPr lang="en-US" sz="1400" dirty="0">
                <a:solidFill>
                  <a:schemeClr val="tx1"/>
                </a:solidFill>
              </a:rPr>
              <a:t>Train is preferred over airplane (more comfortable and better time management). Long term habit of using PT rather than the car in daily life. Recent extension of this practice to long-distance travel: they have tried it and liked it! Influence of both  context and partner, relatives or other family members on this choice</a:t>
            </a:r>
            <a:endParaRPr lang="it-CH" sz="1400" dirty="0">
              <a:solidFill>
                <a:schemeClr val="tx1"/>
              </a:solidFill>
            </a:endParaRPr>
          </a:p>
          <a:p>
            <a:endParaRPr lang="it-CH" sz="1800" b="1" dirty="0">
              <a:solidFill>
                <a:schemeClr val="bg1"/>
              </a:solidFill>
            </a:endParaRPr>
          </a:p>
          <a:p>
            <a:endParaRPr lang="it-CH" sz="1800" b="1" dirty="0">
              <a:solidFill>
                <a:schemeClr val="bg1"/>
              </a:solidFill>
            </a:endParaRPr>
          </a:p>
          <a:p>
            <a:endParaRPr lang="it-CH" sz="1800" b="1" dirty="0">
              <a:solidFill>
                <a:schemeClr val="bg1"/>
              </a:solidFill>
            </a:endParaRPr>
          </a:p>
        </p:txBody>
      </p:sp>
      <p:sp>
        <p:nvSpPr>
          <p:cNvPr id="6" name="Rettangolo con angoli arrotondati 5">
            <a:extLst>
              <a:ext uri="{FF2B5EF4-FFF2-40B4-BE49-F238E27FC236}">
                <a16:creationId xmlns:a16="http://schemas.microsoft.com/office/drawing/2014/main" id="{AA1EAFA5-4BC0-79F1-8724-370F6D912CAB}"/>
              </a:ext>
            </a:extLst>
          </p:cNvPr>
          <p:cNvSpPr/>
          <p:nvPr/>
        </p:nvSpPr>
        <p:spPr>
          <a:xfrm>
            <a:off x="4476316" y="1384300"/>
            <a:ext cx="3239368" cy="4925020"/>
          </a:xfrm>
          <a:prstGeom prst="roundRect">
            <a:avLst>
              <a:gd name="adj" fmla="val 2759"/>
            </a:avLst>
          </a:prstGeom>
          <a:solidFill>
            <a:srgbClr val="C00000">
              <a:alpha val="65000"/>
            </a:srgbClr>
          </a:solidFill>
          <a:ln w="6350">
            <a:solidFill>
              <a:srgbClr val="C00000"/>
            </a:solidFill>
          </a:ln>
        </p:spPr>
        <p:style>
          <a:lnRef idx="2">
            <a:schemeClr val="dk1"/>
          </a:lnRef>
          <a:fillRef idx="1">
            <a:schemeClr val="lt1"/>
          </a:fillRef>
          <a:effectRef idx="0">
            <a:schemeClr val="dk1"/>
          </a:effectRef>
          <a:fontRef idx="minor">
            <a:schemeClr val="dk1"/>
          </a:fontRef>
        </p:style>
        <p:txBody>
          <a:bodyPr rtlCol="0" anchor="t"/>
          <a:lstStyle/>
          <a:p>
            <a:r>
              <a:rPr lang="it-CH" sz="1800" b="1" dirty="0">
                <a:solidFill>
                  <a:schemeClr val="tx1"/>
                </a:solidFill>
              </a:rPr>
              <a:t>STRATEGIC: 6 interviews</a:t>
            </a:r>
          </a:p>
          <a:p>
            <a:endParaRPr lang="it-CH" sz="1800" b="1" dirty="0">
              <a:solidFill>
                <a:schemeClr val="tx1"/>
              </a:solidFill>
            </a:endParaRPr>
          </a:p>
          <a:p>
            <a:endParaRPr lang="it-CH" sz="1400" b="1" dirty="0">
              <a:solidFill>
                <a:schemeClr val="tx1"/>
              </a:solidFill>
            </a:endParaRPr>
          </a:p>
          <a:p>
            <a:r>
              <a:rPr lang="it-CH" sz="1400" b="1" dirty="0">
                <a:solidFill>
                  <a:schemeClr val="tx1"/>
                </a:solidFill>
              </a:rPr>
              <a:t>The </a:t>
            </a:r>
            <a:r>
              <a:rPr lang="it-CH" sz="1400" b="1" dirty="0" err="1">
                <a:solidFill>
                  <a:schemeClr val="tx1"/>
                </a:solidFill>
              </a:rPr>
              <a:t>choice</a:t>
            </a:r>
            <a:r>
              <a:rPr lang="it-CH" sz="1400" b="1" dirty="0">
                <a:solidFill>
                  <a:schemeClr val="tx1"/>
                </a:solidFill>
              </a:rPr>
              <a:t> </a:t>
            </a:r>
            <a:r>
              <a:rPr lang="it-CH" sz="1400" b="1" dirty="0" err="1">
                <a:solidFill>
                  <a:schemeClr val="tx1"/>
                </a:solidFill>
              </a:rPr>
              <a:t>depends</a:t>
            </a:r>
            <a:r>
              <a:rPr lang="it-CH" sz="1400" b="1" dirty="0">
                <a:solidFill>
                  <a:schemeClr val="tx1"/>
                </a:solidFill>
              </a:rPr>
              <a:t> on the company, the </a:t>
            </a:r>
            <a:r>
              <a:rPr lang="it-CH" sz="1400" b="1" dirty="0" err="1">
                <a:solidFill>
                  <a:schemeClr val="tx1"/>
                </a:solidFill>
              </a:rPr>
              <a:t>type</a:t>
            </a:r>
            <a:r>
              <a:rPr lang="it-CH" sz="1400" b="1" dirty="0">
                <a:solidFill>
                  <a:schemeClr val="tx1"/>
                </a:solidFill>
              </a:rPr>
              <a:t> and </a:t>
            </a:r>
            <a:r>
              <a:rPr lang="it-CH" sz="1400" b="1" dirty="0" err="1">
                <a:solidFill>
                  <a:schemeClr val="tx1"/>
                </a:solidFill>
              </a:rPr>
              <a:t>lenght</a:t>
            </a:r>
            <a:r>
              <a:rPr lang="it-CH" sz="1400" b="1" dirty="0">
                <a:solidFill>
                  <a:schemeClr val="tx1"/>
                </a:solidFill>
              </a:rPr>
              <a:t> of the trip.</a:t>
            </a:r>
          </a:p>
          <a:p>
            <a:r>
              <a:rPr lang="it-CH" sz="1400" dirty="0">
                <a:solidFill>
                  <a:schemeClr val="tx1"/>
                </a:solidFill>
              </a:rPr>
              <a:t>E.g. Train </a:t>
            </a:r>
            <a:r>
              <a:rPr lang="it-CH" sz="1400" dirty="0" err="1">
                <a:solidFill>
                  <a:schemeClr val="tx1"/>
                </a:solidFill>
              </a:rPr>
              <a:t>is</a:t>
            </a:r>
            <a:r>
              <a:rPr lang="it-CH" sz="1400" dirty="0">
                <a:solidFill>
                  <a:schemeClr val="tx1"/>
                </a:solidFill>
              </a:rPr>
              <a:t> more </a:t>
            </a:r>
            <a:r>
              <a:rPr lang="it-CH" sz="1400" dirty="0" err="1">
                <a:solidFill>
                  <a:schemeClr val="tx1"/>
                </a:solidFill>
              </a:rPr>
              <a:t>comfortable</a:t>
            </a:r>
            <a:r>
              <a:rPr lang="it-CH" sz="1400" dirty="0">
                <a:solidFill>
                  <a:schemeClr val="tx1"/>
                </a:solidFill>
              </a:rPr>
              <a:t> and </a:t>
            </a:r>
            <a:r>
              <a:rPr lang="it-CH" sz="1400" dirty="0" err="1">
                <a:solidFill>
                  <a:schemeClr val="tx1"/>
                </a:solidFill>
              </a:rPr>
              <a:t>allows</a:t>
            </a:r>
            <a:r>
              <a:rPr lang="it-CH" sz="1400" dirty="0">
                <a:solidFill>
                  <a:schemeClr val="tx1"/>
                </a:solidFill>
              </a:rPr>
              <a:t> to </a:t>
            </a:r>
            <a:r>
              <a:rPr lang="it-CH" sz="1400" dirty="0" err="1">
                <a:solidFill>
                  <a:schemeClr val="tx1"/>
                </a:solidFill>
              </a:rPr>
              <a:t>enjoy</a:t>
            </a:r>
            <a:r>
              <a:rPr lang="it-CH" sz="1400" dirty="0">
                <a:solidFill>
                  <a:schemeClr val="tx1"/>
                </a:solidFill>
              </a:rPr>
              <a:t> trip with </a:t>
            </a:r>
            <a:r>
              <a:rPr lang="it-CH" sz="1400" dirty="0" err="1">
                <a:solidFill>
                  <a:schemeClr val="tx1"/>
                </a:solidFill>
              </a:rPr>
              <a:t>children</a:t>
            </a:r>
            <a:r>
              <a:rPr lang="it-CH" sz="1400" dirty="0">
                <a:solidFill>
                  <a:schemeClr val="tx1"/>
                </a:solidFill>
              </a:rPr>
              <a:t>; car </a:t>
            </a:r>
            <a:r>
              <a:rPr lang="it-CH" sz="1400" dirty="0" err="1">
                <a:solidFill>
                  <a:schemeClr val="tx1"/>
                </a:solidFill>
              </a:rPr>
              <a:t>allows</a:t>
            </a:r>
            <a:r>
              <a:rPr lang="it-CH" sz="1400" dirty="0">
                <a:solidFill>
                  <a:schemeClr val="tx1"/>
                </a:solidFill>
              </a:rPr>
              <a:t> to </a:t>
            </a:r>
            <a:r>
              <a:rPr lang="it-CH" sz="1400" dirty="0" err="1">
                <a:solidFill>
                  <a:schemeClr val="tx1"/>
                </a:solidFill>
              </a:rPr>
              <a:t>carry</a:t>
            </a:r>
            <a:r>
              <a:rPr lang="it-CH" sz="1400" dirty="0">
                <a:solidFill>
                  <a:schemeClr val="tx1"/>
                </a:solidFill>
              </a:rPr>
              <a:t> more </a:t>
            </a:r>
            <a:r>
              <a:rPr lang="it-CH" sz="1400" dirty="0" err="1">
                <a:solidFill>
                  <a:schemeClr val="tx1"/>
                </a:solidFill>
              </a:rPr>
              <a:t>luggage</a:t>
            </a:r>
            <a:r>
              <a:rPr lang="it-CH" sz="1400" dirty="0">
                <a:solidFill>
                  <a:schemeClr val="tx1"/>
                </a:solidFill>
              </a:rPr>
              <a:t> and </a:t>
            </a:r>
            <a:r>
              <a:rPr lang="it-CH" sz="1400" dirty="0" err="1">
                <a:solidFill>
                  <a:schemeClr val="tx1"/>
                </a:solidFill>
              </a:rPr>
              <a:t>move</a:t>
            </a:r>
            <a:r>
              <a:rPr lang="it-CH" sz="1400" dirty="0">
                <a:solidFill>
                  <a:schemeClr val="tx1"/>
                </a:solidFill>
              </a:rPr>
              <a:t> </a:t>
            </a:r>
            <a:r>
              <a:rPr lang="it-CH" sz="1400" dirty="0" err="1">
                <a:solidFill>
                  <a:schemeClr val="tx1"/>
                </a:solidFill>
              </a:rPr>
              <a:t>freely</a:t>
            </a:r>
            <a:r>
              <a:rPr lang="it-CH" sz="1400" dirty="0">
                <a:solidFill>
                  <a:schemeClr val="tx1"/>
                </a:solidFill>
              </a:rPr>
              <a:t> </a:t>
            </a:r>
            <a:r>
              <a:rPr lang="it-CH" sz="1400" dirty="0" err="1">
                <a:solidFill>
                  <a:schemeClr val="tx1"/>
                </a:solidFill>
              </a:rPr>
              <a:t>around</a:t>
            </a:r>
            <a:r>
              <a:rPr lang="it-CH" sz="1400" dirty="0">
                <a:solidFill>
                  <a:schemeClr val="tx1"/>
                </a:solidFill>
              </a:rPr>
              <a:t> the </a:t>
            </a:r>
            <a:r>
              <a:rPr lang="it-CH" sz="1400" dirty="0" err="1">
                <a:solidFill>
                  <a:schemeClr val="tx1"/>
                </a:solidFill>
              </a:rPr>
              <a:t>destination</a:t>
            </a:r>
            <a:r>
              <a:rPr lang="it-CH" sz="1400" dirty="0">
                <a:solidFill>
                  <a:schemeClr val="tx1"/>
                </a:solidFill>
              </a:rPr>
              <a:t>; </a:t>
            </a:r>
            <a:r>
              <a:rPr lang="it-CH" sz="1400" dirty="0" err="1">
                <a:solidFill>
                  <a:schemeClr val="tx1"/>
                </a:solidFill>
              </a:rPr>
              <a:t>airplane</a:t>
            </a:r>
            <a:r>
              <a:rPr lang="it-CH" sz="1400" dirty="0">
                <a:solidFill>
                  <a:schemeClr val="tx1"/>
                </a:solidFill>
              </a:rPr>
              <a:t> </a:t>
            </a:r>
            <a:r>
              <a:rPr lang="it-CH" sz="1400" dirty="0" err="1">
                <a:solidFill>
                  <a:schemeClr val="tx1"/>
                </a:solidFill>
              </a:rPr>
              <a:t>is</a:t>
            </a:r>
            <a:r>
              <a:rPr lang="it-CH" sz="1400" dirty="0">
                <a:solidFill>
                  <a:schemeClr val="tx1"/>
                </a:solidFill>
              </a:rPr>
              <a:t> </a:t>
            </a:r>
            <a:r>
              <a:rPr lang="it-CH" sz="1400" dirty="0" err="1">
                <a:solidFill>
                  <a:schemeClr val="tx1"/>
                </a:solidFill>
              </a:rPr>
              <a:t>faster</a:t>
            </a:r>
            <a:r>
              <a:rPr lang="it-CH" sz="1400" dirty="0">
                <a:solidFill>
                  <a:schemeClr val="tx1"/>
                </a:solidFill>
              </a:rPr>
              <a:t> for short weekend trips </a:t>
            </a:r>
            <a:r>
              <a:rPr lang="it-CH" sz="1400" dirty="0" err="1">
                <a:solidFill>
                  <a:schemeClr val="tx1"/>
                </a:solidFill>
              </a:rPr>
              <a:t>but</a:t>
            </a:r>
            <a:r>
              <a:rPr lang="it-CH" sz="1400" dirty="0">
                <a:solidFill>
                  <a:schemeClr val="tx1"/>
                </a:solidFill>
              </a:rPr>
              <a:t> </a:t>
            </a:r>
            <a:r>
              <a:rPr lang="it-CH" sz="1400" dirty="0" err="1">
                <a:solidFill>
                  <a:schemeClr val="tx1"/>
                </a:solidFill>
              </a:rPr>
              <a:t>not</a:t>
            </a:r>
            <a:r>
              <a:rPr lang="it-CH" sz="1400" dirty="0">
                <a:solidFill>
                  <a:schemeClr val="tx1"/>
                </a:solidFill>
              </a:rPr>
              <a:t> </a:t>
            </a:r>
            <a:r>
              <a:rPr lang="it-CH" sz="1400" dirty="0" err="1">
                <a:solidFill>
                  <a:schemeClr val="tx1"/>
                </a:solidFill>
              </a:rPr>
              <a:t>suitable</a:t>
            </a:r>
            <a:r>
              <a:rPr lang="it-CH" sz="1400" dirty="0">
                <a:solidFill>
                  <a:schemeClr val="tx1"/>
                </a:solidFill>
              </a:rPr>
              <a:t> for </a:t>
            </a:r>
            <a:r>
              <a:rPr lang="it-CH" sz="1400" dirty="0" err="1">
                <a:solidFill>
                  <a:schemeClr val="tx1"/>
                </a:solidFill>
              </a:rPr>
              <a:t>summer</a:t>
            </a:r>
            <a:r>
              <a:rPr lang="it-CH" sz="1400" dirty="0">
                <a:solidFill>
                  <a:schemeClr val="tx1"/>
                </a:solidFill>
              </a:rPr>
              <a:t> </a:t>
            </a:r>
            <a:r>
              <a:rPr lang="it-CH" sz="1400" dirty="0" err="1">
                <a:solidFill>
                  <a:schemeClr val="tx1"/>
                </a:solidFill>
              </a:rPr>
              <a:t>holiday</a:t>
            </a:r>
            <a:r>
              <a:rPr lang="it-CH" sz="1400" dirty="0">
                <a:solidFill>
                  <a:schemeClr val="tx1"/>
                </a:solidFill>
              </a:rPr>
              <a:t>.</a:t>
            </a:r>
          </a:p>
          <a:p>
            <a:endParaRPr lang="it-CH" sz="1400" dirty="0">
              <a:solidFill>
                <a:schemeClr val="tx1"/>
              </a:solidFill>
            </a:endParaRPr>
          </a:p>
          <a:p>
            <a:r>
              <a:rPr lang="it-CH" sz="1400" dirty="0">
                <a:solidFill>
                  <a:schemeClr val="tx1"/>
                </a:solidFill>
              </a:rPr>
              <a:t>Night Train </a:t>
            </a:r>
            <a:r>
              <a:rPr lang="it-CH" sz="1400" dirty="0" err="1">
                <a:solidFill>
                  <a:schemeClr val="tx1"/>
                </a:solidFill>
              </a:rPr>
              <a:t>is</a:t>
            </a:r>
            <a:r>
              <a:rPr lang="it-CH" sz="1400" dirty="0">
                <a:solidFill>
                  <a:schemeClr val="tx1"/>
                </a:solidFill>
              </a:rPr>
              <a:t> a </a:t>
            </a:r>
            <a:r>
              <a:rPr lang="it-CH" sz="1400" dirty="0" err="1">
                <a:solidFill>
                  <a:schemeClr val="tx1"/>
                </a:solidFill>
              </a:rPr>
              <a:t>recent</a:t>
            </a:r>
            <a:r>
              <a:rPr lang="it-CH" sz="1400" dirty="0">
                <a:solidFill>
                  <a:schemeClr val="tx1"/>
                </a:solidFill>
              </a:rPr>
              <a:t> </a:t>
            </a:r>
            <a:r>
              <a:rPr lang="it-CH" sz="1400" dirty="0" err="1">
                <a:solidFill>
                  <a:schemeClr val="tx1"/>
                </a:solidFill>
              </a:rPr>
              <a:t>choice</a:t>
            </a:r>
            <a:r>
              <a:rPr lang="it-CH" sz="1400" dirty="0">
                <a:solidFill>
                  <a:schemeClr val="tx1"/>
                </a:solidFill>
              </a:rPr>
              <a:t>. </a:t>
            </a:r>
            <a:r>
              <a:rPr lang="it-CH" sz="1400" dirty="0" err="1">
                <a:solidFill>
                  <a:schemeClr val="tx1"/>
                </a:solidFill>
              </a:rPr>
              <a:t>Influence</a:t>
            </a:r>
            <a:r>
              <a:rPr lang="it-CH" sz="1400" dirty="0">
                <a:solidFill>
                  <a:schemeClr val="tx1"/>
                </a:solidFill>
              </a:rPr>
              <a:t> </a:t>
            </a:r>
            <a:r>
              <a:rPr lang="en-US" sz="1400" dirty="0">
                <a:solidFill>
                  <a:schemeClr val="tx1"/>
                </a:solidFill>
              </a:rPr>
              <a:t>of relevant others sensitive to environmental issues on the choice, but only under certain conditions. Environment is relevant, but also travel time, price, comfort. </a:t>
            </a:r>
          </a:p>
        </p:txBody>
      </p:sp>
      <p:sp>
        <p:nvSpPr>
          <p:cNvPr id="7" name="Rettangolo con angoli arrotondati 6">
            <a:extLst>
              <a:ext uri="{FF2B5EF4-FFF2-40B4-BE49-F238E27FC236}">
                <a16:creationId xmlns:a16="http://schemas.microsoft.com/office/drawing/2014/main" id="{E86DD6DD-0A9A-FACB-852D-6DACF987C43C}"/>
              </a:ext>
            </a:extLst>
          </p:cNvPr>
          <p:cNvSpPr/>
          <p:nvPr/>
        </p:nvSpPr>
        <p:spPr>
          <a:xfrm>
            <a:off x="8478623" y="1384300"/>
            <a:ext cx="3239368" cy="4917660"/>
          </a:xfrm>
          <a:prstGeom prst="roundRect">
            <a:avLst>
              <a:gd name="adj" fmla="val 2759"/>
            </a:avLst>
          </a:prstGeom>
          <a:solidFill>
            <a:schemeClr val="accent3">
              <a:alpha val="65000"/>
            </a:schemeClr>
          </a:solidFill>
          <a:ln w="6350">
            <a:solidFill>
              <a:schemeClr val="accent4">
                <a:lumMod val="50000"/>
              </a:schemeClr>
            </a:solidFill>
          </a:ln>
        </p:spPr>
        <p:style>
          <a:lnRef idx="2">
            <a:schemeClr val="dk1"/>
          </a:lnRef>
          <a:fillRef idx="1">
            <a:schemeClr val="lt1"/>
          </a:fillRef>
          <a:effectRef idx="0">
            <a:schemeClr val="dk1"/>
          </a:effectRef>
          <a:fontRef idx="minor">
            <a:schemeClr val="dk1"/>
          </a:fontRef>
        </p:style>
        <p:txBody>
          <a:bodyPr rtlCol="0" anchor="t"/>
          <a:lstStyle/>
          <a:p>
            <a:r>
              <a:rPr lang="it-CH" sz="1800" b="1" dirty="0">
                <a:solidFill>
                  <a:schemeClr val="tx1"/>
                </a:solidFill>
              </a:rPr>
              <a:t>COMPENSATORY: 4 interviews</a:t>
            </a:r>
          </a:p>
          <a:p>
            <a:endParaRPr lang="it-CH" sz="1800" b="1" dirty="0">
              <a:solidFill>
                <a:schemeClr val="tx1"/>
              </a:solidFill>
            </a:endParaRPr>
          </a:p>
          <a:p>
            <a:r>
              <a:rPr lang="it-CH" sz="1400" b="1" dirty="0">
                <a:solidFill>
                  <a:schemeClr val="tx1"/>
                </a:solidFill>
              </a:rPr>
              <a:t>The </a:t>
            </a:r>
            <a:r>
              <a:rPr lang="it-CH" sz="1400" b="1" dirty="0" err="1">
                <a:solidFill>
                  <a:schemeClr val="tx1"/>
                </a:solidFill>
              </a:rPr>
              <a:t>choice</a:t>
            </a:r>
            <a:r>
              <a:rPr lang="it-CH" sz="1400" b="1" dirty="0">
                <a:solidFill>
                  <a:schemeClr val="tx1"/>
                </a:solidFill>
              </a:rPr>
              <a:t> </a:t>
            </a:r>
            <a:r>
              <a:rPr lang="it-CH" sz="1400" b="1" dirty="0" err="1">
                <a:solidFill>
                  <a:schemeClr val="tx1"/>
                </a:solidFill>
              </a:rPr>
              <a:t>depends</a:t>
            </a:r>
            <a:r>
              <a:rPr lang="it-CH" sz="1400" b="1" dirty="0">
                <a:solidFill>
                  <a:schemeClr val="tx1"/>
                </a:solidFill>
              </a:rPr>
              <a:t> on </a:t>
            </a:r>
            <a:r>
              <a:rPr lang="it-CH" sz="1400" b="1" dirty="0" err="1">
                <a:solidFill>
                  <a:schemeClr val="tx1"/>
                </a:solidFill>
              </a:rPr>
              <a:t>transport</a:t>
            </a:r>
            <a:r>
              <a:rPr lang="it-CH" sz="1400" b="1" dirty="0">
                <a:solidFill>
                  <a:schemeClr val="tx1"/>
                </a:solidFill>
              </a:rPr>
              <a:t> </a:t>
            </a:r>
            <a:r>
              <a:rPr lang="it-CH" sz="1400" b="1" dirty="0" err="1">
                <a:solidFill>
                  <a:schemeClr val="tx1"/>
                </a:solidFill>
              </a:rPr>
              <a:t>accessibility</a:t>
            </a:r>
            <a:r>
              <a:rPr lang="it-CH" sz="1400" b="1" dirty="0">
                <a:solidFill>
                  <a:schemeClr val="tx1"/>
                </a:solidFill>
              </a:rPr>
              <a:t> and </a:t>
            </a:r>
            <a:r>
              <a:rPr lang="it-CH" sz="1400" b="1" dirty="0" err="1">
                <a:solidFill>
                  <a:schemeClr val="tx1"/>
                </a:solidFill>
              </a:rPr>
              <a:t>lenght</a:t>
            </a:r>
            <a:r>
              <a:rPr lang="it-CH" sz="1400" b="1" dirty="0">
                <a:solidFill>
                  <a:schemeClr val="tx1"/>
                </a:solidFill>
              </a:rPr>
              <a:t> of the trip.</a:t>
            </a:r>
          </a:p>
          <a:p>
            <a:endParaRPr lang="it-CH" sz="1400" dirty="0">
              <a:solidFill>
                <a:schemeClr val="tx1"/>
              </a:solidFill>
            </a:endParaRPr>
          </a:p>
          <a:p>
            <a:r>
              <a:rPr lang="en-US" sz="1400" dirty="0">
                <a:solidFill>
                  <a:schemeClr val="tx1"/>
                </a:solidFill>
              </a:rPr>
              <a:t>Relevance of the climate issue, but in some cases with dissonance (e.g., book airline tickets in economy because it produces less CO2 than business class; plane legitimated by sustainable daily mobility choices). </a:t>
            </a:r>
            <a:r>
              <a:rPr lang="it-CH" sz="1400" dirty="0">
                <a:solidFill>
                  <a:schemeClr val="tx1"/>
                </a:solidFill>
              </a:rPr>
              <a:t> </a:t>
            </a:r>
          </a:p>
          <a:p>
            <a:endParaRPr lang="it-CH" sz="1400" dirty="0">
              <a:solidFill>
                <a:schemeClr val="tx1"/>
              </a:solidFill>
            </a:endParaRPr>
          </a:p>
          <a:p>
            <a:r>
              <a:rPr lang="it-CH" sz="1400" dirty="0">
                <a:solidFill>
                  <a:schemeClr val="tx1"/>
                </a:solidFill>
              </a:rPr>
              <a:t>Night Train </a:t>
            </a:r>
            <a:r>
              <a:rPr lang="it-CH" sz="1400" dirty="0" err="1">
                <a:solidFill>
                  <a:schemeClr val="tx1"/>
                </a:solidFill>
              </a:rPr>
              <a:t>as</a:t>
            </a:r>
            <a:r>
              <a:rPr lang="it-CH" sz="1400" dirty="0">
                <a:solidFill>
                  <a:schemeClr val="tx1"/>
                </a:solidFill>
              </a:rPr>
              <a:t> a </a:t>
            </a:r>
            <a:r>
              <a:rPr lang="it-CH" sz="1400" dirty="0" err="1">
                <a:solidFill>
                  <a:schemeClr val="tx1"/>
                </a:solidFill>
              </a:rPr>
              <a:t>recent</a:t>
            </a:r>
            <a:r>
              <a:rPr lang="it-CH" sz="1400" dirty="0">
                <a:solidFill>
                  <a:schemeClr val="tx1"/>
                </a:solidFill>
              </a:rPr>
              <a:t> </a:t>
            </a:r>
            <a:r>
              <a:rPr lang="it-CH" sz="1400" dirty="0" err="1">
                <a:solidFill>
                  <a:schemeClr val="tx1"/>
                </a:solidFill>
              </a:rPr>
              <a:t>choice</a:t>
            </a:r>
            <a:r>
              <a:rPr lang="it-CH" sz="1400" dirty="0">
                <a:solidFill>
                  <a:schemeClr val="tx1"/>
                </a:solidFill>
              </a:rPr>
              <a:t>, </a:t>
            </a:r>
            <a:r>
              <a:rPr lang="it-CH" sz="1400" dirty="0" err="1">
                <a:solidFill>
                  <a:schemeClr val="tx1"/>
                </a:solidFill>
              </a:rPr>
              <a:t>generally</a:t>
            </a:r>
            <a:r>
              <a:rPr lang="it-CH" sz="1400" dirty="0">
                <a:solidFill>
                  <a:schemeClr val="tx1"/>
                </a:solidFill>
              </a:rPr>
              <a:t> due to chance or </a:t>
            </a:r>
            <a:r>
              <a:rPr lang="it-CH" sz="1400" dirty="0" err="1">
                <a:solidFill>
                  <a:schemeClr val="tx1"/>
                </a:solidFill>
              </a:rPr>
              <a:t>influenceInfluence</a:t>
            </a:r>
            <a:r>
              <a:rPr lang="it-CH" sz="1400" dirty="0">
                <a:solidFill>
                  <a:schemeClr val="tx1"/>
                </a:solidFill>
              </a:rPr>
              <a:t> </a:t>
            </a:r>
            <a:r>
              <a:rPr lang="en-US" sz="1400" dirty="0">
                <a:solidFill>
                  <a:schemeClr val="tx1"/>
                </a:solidFill>
              </a:rPr>
              <a:t>of relevant others (both directions: pro-environmental and against).</a:t>
            </a:r>
          </a:p>
          <a:p>
            <a:endParaRPr lang="en-US" sz="1400" dirty="0">
              <a:solidFill>
                <a:schemeClr val="tx1"/>
              </a:solidFill>
            </a:endParaRPr>
          </a:p>
          <a:p>
            <a:endParaRPr lang="it-CH" sz="1400" dirty="0">
              <a:solidFill>
                <a:schemeClr val="tx1"/>
              </a:solidFill>
            </a:endParaRPr>
          </a:p>
        </p:txBody>
      </p:sp>
    </p:spTree>
    <p:extLst>
      <p:ext uri="{BB962C8B-B14F-4D97-AF65-F5344CB8AC3E}">
        <p14:creationId xmlns:p14="http://schemas.microsoft.com/office/powerpoint/2010/main" val="510372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16</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22052" y="665163"/>
            <a:ext cx="11328400" cy="719137"/>
          </a:xfrm>
        </p:spPr>
        <p:txBody>
          <a:bodyPr/>
          <a:lstStyle/>
          <a:p>
            <a:r>
              <a:rPr lang="it-CH" dirty="0" err="1"/>
              <a:t>Final</a:t>
            </a:r>
            <a:r>
              <a:rPr lang="it-CH" dirty="0"/>
              <a:t> </a:t>
            </a:r>
            <a:r>
              <a:rPr lang="it-CH" dirty="0" err="1"/>
              <a:t>remarks</a:t>
            </a:r>
            <a:r>
              <a:rPr lang="it-CH" dirty="0"/>
              <a:t>: </a:t>
            </a:r>
            <a:r>
              <a:rPr lang="it-CH" dirty="0" err="1"/>
              <a:t>what</a:t>
            </a:r>
            <a:r>
              <a:rPr lang="it-CH" dirty="0"/>
              <a:t> </a:t>
            </a:r>
            <a:r>
              <a:rPr lang="it-CH" dirty="0" err="1"/>
              <a:t>did</a:t>
            </a:r>
            <a:r>
              <a:rPr lang="it-CH" dirty="0"/>
              <a:t> </a:t>
            </a:r>
            <a:r>
              <a:rPr lang="it-CH" dirty="0" err="1"/>
              <a:t>we</a:t>
            </a:r>
            <a:r>
              <a:rPr lang="it-CH" dirty="0"/>
              <a:t> </a:t>
            </a:r>
            <a:r>
              <a:rPr lang="it-CH" dirty="0" err="1"/>
              <a:t>learn</a:t>
            </a:r>
            <a:r>
              <a:rPr lang="it-CH" dirty="0"/>
              <a:t>?</a:t>
            </a:r>
          </a:p>
        </p:txBody>
      </p:sp>
      <p:sp>
        <p:nvSpPr>
          <p:cNvPr id="8" name="Segnaposto contenuto 1">
            <a:extLst>
              <a:ext uri="{FF2B5EF4-FFF2-40B4-BE49-F238E27FC236}">
                <a16:creationId xmlns:a16="http://schemas.microsoft.com/office/drawing/2014/main" id="{5CB516C0-EA84-1B13-5D84-9A135AF7E5C1}"/>
              </a:ext>
            </a:extLst>
          </p:cNvPr>
          <p:cNvSpPr>
            <a:spLocks noGrp="1"/>
          </p:cNvSpPr>
          <p:nvPr>
            <p:ph idx="1"/>
          </p:nvPr>
        </p:nvSpPr>
        <p:spPr>
          <a:xfrm>
            <a:off x="422052" y="1268760"/>
            <a:ext cx="11424840" cy="1512885"/>
          </a:xfrm>
        </p:spPr>
        <p:txBody>
          <a:bodyPr/>
          <a:lstStyle/>
          <a:p>
            <a:r>
              <a:rPr lang="it-CH" dirty="0" err="1"/>
              <a:t>Current</a:t>
            </a:r>
            <a:r>
              <a:rPr lang="it-CH" dirty="0"/>
              <a:t> NT customers are </a:t>
            </a:r>
            <a:r>
              <a:rPr lang="it-CH" dirty="0" err="1"/>
              <a:t>better</a:t>
            </a:r>
            <a:r>
              <a:rPr lang="it-CH" dirty="0"/>
              <a:t> </a:t>
            </a:r>
            <a:r>
              <a:rPr lang="it-CH" dirty="0" err="1"/>
              <a:t>educated</a:t>
            </a:r>
            <a:r>
              <a:rPr lang="it-CH" dirty="0"/>
              <a:t> and with a </a:t>
            </a:r>
            <a:r>
              <a:rPr lang="it-CH" dirty="0" err="1"/>
              <a:t>higher</a:t>
            </a:r>
            <a:r>
              <a:rPr lang="it-CH" dirty="0"/>
              <a:t> </a:t>
            </a:r>
            <a:r>
              <a:rPr lang="it-CH" dirty="0" err="1"/>
              <a:t>income</a:t>
            </a:r>
            <a:r>
              <a:rPr lang="it-CH" dirty="0"/>
              <a:t> </a:t>
            </a:r>
            <a:r>
              <a:rPr lang="it-CH" dirty="0" err="1"/>
              <a:t>compared</a:t>
            </a:r>
            <a:r>
              <a:rPr lang="it-CH" dirty="0"/>
              <a:t> to the Swiss </a:t>
            </a:r>
            <a:r>
              <a:rPr lang="it-CH" dirty="0" err="1"/>
              <a:t>population</a:t>
            </a:r>
            <a:r>
              <a:rPr lang="it-CH" dirty="0"/>
              <a:t>. </a:t>
            </a:r>
            <a:r>
              <a:rPr lang="it-CH" dirty="0" err="1"/>
              <a:t>They</a:t>
            </a:r>
            <a:r>
              <a:rPr lang="it-CH" dirty="0"/>
              <a:t> are more </a:t>
            </a:r>
            <a:r>
              <a:rPr lang="it-CH" dirty="0" err="1"/>
              <a:t>often</a:t>
            </a:r>
            <a:r>
              <a:rPr lang="it-CH" dirty="0"/>
              <a:t> in </a:t>
            </a:r>
            <a:r>
              <a:rPr lang="it-CH" dirty="0" err="1"/>
              <a:t>central</a:t>
            </a:r>
            <a:r>
              <a:rPr lang="it-CH" dirty="0"/>
              <a:t> stages of life and with </a:t>
            </a:r>
            <a:r>
              <a:rPr lang="it-CH" dirty="0" err="1"/>
              <a:t>children</a:t>
            </a:r>
            <a:r>
              <a:rPr lang="it-CH" dirty="0"/>
              <a:t>.</a:t>
            </a:r>
          </a:p>
          <a:p>
            <a:r>
              <a:rPr lang="it-CH" dirty="0" err="1"/>
              <a:t>Around</a:t>
            </a:r>
            <a:r>
              <a:rPr lang="it-CH" dirty="0"/>
              <a:t> 40% of </a:t>
            </a:r>
            <a:r>
              <a:rPr lang="it-CH" dirty="0" err="1"/>
              <a:t>them</a:t>
            </a:r>
            <a:r>
              <a:rPr lang="it-CH" dirty="0"/>
              <a:t> are </a:t>
            </a:r>
            <a:r>
              <a:rPr lang="it-CH" dirty="0" err="1"/>
              <a:t>habitual</a:t>
            </a:r>
            <a:r>
              <a:rPr lang="it-CH" dirty="0"/>
              <a:t> users of NT for </a:t>
            </a:r>
            <a:r>
              <a:rPr lang="it-CH" dirty="0" err="1"/>
              <a:t>environmental</a:t>
            </a:r>
            <a:r>
              <a:rPr lang="it-CH" dirty="0"/>
              <a:t> and comfort </a:t>
            </a:r>
            <a:r>
              <a:rPr lang="it-CH" dirty="0" err="1"/>
              <a:t>reasons</a:t>
            </a:r>
            <a:r>
              <a:rPr lang="it-CH" dirty="0"/>
              <a:t>. </a:t>
            </a:r>
            <a:r>
              <a:rPr lang="it-CH" sz="1800" dirty="0">
                <a:solidFill>
                  <a:schemeClr val="tx1"/>
                </a:solidFill>
              </a:rPr>
              <a:t>No car or </a:t>
            </a:r>
            <a:r>
              <a:rPr lang="it-CH" sz="1800" dirty="0" err="1">
                <a:solidFill>
                  <a:schemeClr val="tx1"/>
                </a:solidFill>
              </a:rPr>
              <a:t>plane</a:t>
            </a:r>
            <a:r>
              <a:rPr lang="it-CH" sz="1800" dirty="0">
                <a:solidFill>
                  <a:schemeClr val="tx1"/>
                </a:solidFill>
              </a:rPr>
              <a:t>, </a:t>
            </a:r>
            <a:r>
              <a:rPr lang="it-CH" sz="1800" dirty="0" err="1">
                <a:solidFill>
                  <a:schemeClr val="tx1"/>
                </a:solidFill>
              </a:rPr>
              <a:t>if</a:t>
            </a:r>
            <a:r>
              <a:rPr lang="it-CH" sz="1800" dirty="0">
                <a:solidFill>
                  <a:schemeClr val="tx1"/>
                </a:solidFill>
              </a:rPr>
              <a:t> </a:t>
            </a:r>
            <a:r>
              <a:rPr lang="it-CH" sz="1800" dirty="0" err="1">
                <a:solidFill>
                  <a:schemeClr val="tx1"/>
                </a:solidFill>
              </a:rPr>
              <a:t>train</a:t>
            </a:r>
            <a:r>
              <a:rPr lang="it-CH" sz="1800" dirty="0">
                <a:solidFill>
                  <a:schemeClr val="tx1"/>
                </a:solidFill>
              </a:rPr>
              <a:t> </a:t>
            </a:r>
            <a:r>
              <a:rPr lang="it-CH" sz="1800" dirty="0" err="1">
                <a:solidFill>
                  <a:schemeClr val="tx1"/>
                </a:solidFill>
              </a:rPr>
              <a:t>not</a:t>
            </a:r>
            <a:r>
              <a:rPr lang="it-CH" sz="1800" dirty="0">
                <a:solidFill>
                  <a:schemeClr val="tx1"/>
                </a:solidFill>
              </a:rPr>
              <a:t> </a:t>
            </a:r>
            <a:r>
              <a:rPr lang="it-CH" sz="1800" dirty="0" err="1">
                <a:solidFill>
                  <a:schemeClr val="tx1"/>
                </a:solidFill>
              </a:rPr>
              <a:t>disposable</a:t>
            </a:r>
            <a:r>
              <a:rPr lang="it-CH" sz="1800" dirty="0">
                <a:solidFill>
                  <a:schemeClr val="tx1"/>
                </a:solidFill>
              </a:rPr>
              <a:t> </a:t>
            </a:r>
            <a:r>
              <a:rPr lang="it-CH" sz="1800" dirty="0" err="1">
                <a:solidFill>
                  <a:schemeClr val="tx1"/>
                </a:solidFill>
              </a:rPr>
              <a:t>they</a:t>
            </a:r>
            <a:r>
              <a:rPr lang="it-CH" sz="1800" dirty="0">
                <a:solidFill>
                  <a:schemeClr val="tx1"/>
                </a:solidFill>
              </a:rPr>
              <a:t> </a:t>
            </a:r>
            <a:r>
              <a:rPr lang="it-CH" sz="1800" dirty="0" err="1">
                <a:solidFill>
                  <a:schemeClr val="tx1"/>
                </a:solidFill>
              </a:rPr>
              <a:t>change</a:t>
            </a:r>
            <a:r>
              <a:rPr lang="it-CH" sz="1800" dirty="0">
                <a:solidFill>
                  <a:schemeClr val="tx1"/>
                </a:solidFill>
              </a:rPr>
              <a:t> </a:t>
            </a:r>
            <a:r>
              <a:rPr lang="it-CH" sz="1800" dirty="0" err="1">
                <a:solidFill>
                  <a:schemeClr val="tx1"/>
                </a:solidFill>
              </a:rPr>
              <a:t>destination</a:t>
            </a:r>
            <a:r>
              <a:rPr lang="it-CH" sz="1800" dirty="0">
                <a:solidFill>
                  <a:schemeClr val="tx1"/>
                </a:solidFill>
              </a:rPr>
              <a:t> or stay </a:t>
            </a:r>
            <a:r>
              <a:rPr lang="it-CH" sz="1800" dirty="0" err="1">
                <a:solidFill>
                  <a:schemeClr val="tx1"/>
                </a:solidFill>
              </a:rPr>
              <a:t>at</a:t>
            </a:r>
            <a:r>
              <a:rPr lang="it-CH" sz="1800" dirty="0">
                <a:solidFill>
                  <a:schemeClr val="tx1"/>
                </a:solidFill>
              </a:rPr>
              <a:t> home</a:t>
            </a:r>
            <a:endParaRPr lang="it-CH" dirty="0"/>
          </a:p>
          <a:p>
            <a:r>
              <a:rPr lang="it-CH" dirty="0"/>
              <a:t>The </a:t>
            </a:r>
            <a:r>
              <a:rPr lang="it-CH" dirty="0" err="1"/>
              <a:t>remaining</a:t>
            </a:r>
            <a:r>
              <a:rPr lang="it-CH" dirty="0"/>
              <a:t> 60% </a:t>
            </a:r>
            <a:r>
              <a:rPr lang="it-CH" dirty="0" err="1"/>
              <a:t>uses</a:t>
            </a:r>
            <a:r>
              <a:rPr lang="it-CH" dirty="0"/>
              <a:t> NT more </a:t>
            </a:r>
            <a:r>
              <a:rPr lang="it-CH" dirty="0" err="1"/>
              <a:t>rarely</a:t>
            </a:r>
            <a:r>
              <a:rPr lang="it-CH" dirty="0"/>
              <a:t>, </a:t>
            </a:r>
            <a:r>
              <a:rPr lang="it-CH" dirty="0" err="1"/>
              <a:t>only</a:t>
            </a:r>
            <a:r>
              <a:rPr lang="it-CH" dirty="0"/>
              <a:t> under </a:t>
            </a:r>
            <a:r>
              <a:rPr lang="it-CH" dirty="0" err="1"/>
              <a:t>specific</a:t>
            </a:r>
            <a:r>
              <a:rPr lang="it-CH" dirty="0"/>
              <a:t> </a:t>
            </a:r>
            <a:r>
              <a:rPr lang="it-CH" dirty="0" err="1"/>
              <a:t>conditions</a:t>
            </a:r>
            <a:r>
              <a:rPr lang="it-CH" dirty="0"/>
              <a:t>.</a:t>
            </a:r>
          </a:p>
          <a:p>
            <a:pPr lvl="1"/>
            <a:r>
              <a:rPr lang="it-CH" dirty="0"/>
              <a:t>42% </a:t>
            </a:r>
            <a:r>
              <a:rPr lang="it-CH" dirty="0" err="1"/>
              <a:t>strategical</a:t>
            </a:r>
            <a:r>
              <a:rPr lang="it-CH" dirty="0"/>
              <a:t>: </a:t>
            </a:r>
            <a:r>
              <a:rPr lang="it-CH" dirty="0" err="1"/>
              <a:t>several</a:t>
            </a:r>
            <a:r>
              <a:rPr lang="it-CH" dirty="0"/>
              <a:t> </a:t>
            </a:r>
            <a:r>
              <a:rPr lang="it-CH" dirty="0" err="1"/>
              <a:t>motivation</a:t>
            </a:r>
            <a:r>
              <a:rPr lang="it-CH" dirty="0"/>
              <a:t>, </a:t>
            </a:r>
            <a:r>
              <a:rPr lang="it-CH" dirty="0" err="1"/>
              <a:t>environment</a:t>
            </a:r>
            <a:r>
              <a:rPr lang="it-CH" dirty="0"/>
              <a:t> just one of </a:t>
            </a:r>
            <a:r>
              <a:rPr lang="it-CH" dirty="0" err="1"/>
              <a:t>them</a:t>
            </a:r>
            <a:r>
              <a:rPr lang="it-CH" dirty="0"/>
              <a:t> </a:t>
            </a:r>
            <a:r>
              <a:rPr lang="it-CH" dirty="0" err="1"/>
              <a:t>that</a:t>
            </a:r>
            <a:r>
              <a:rPr lang="it-CH" dirty="0"/>
              <a:t> </a:t>
            </a:r>
            <a:r>
              <a:rPr lang="it-CH" dirty="0" err="1"/>
              <a:t>generally</a:t>
            </a:r>
            <a:r>
              <a:rPr lang="it-CH" dirty="0"/>
              <a:t> </a:t>
            </a:r>
            <a:r>
              <a:rPr lang="it-CH" dirty="0" err="1"/>
              <a:t>comes</a:t>
            </a:r>
            <a:r>
              <a:rPr lang="it-CH" dirty="0"/>
              <a:t> from </a:t>
            </a:r>
            <a:r>
              <a:rPr lang="it-CH" dirty="0" err="1"/>
              <a:t>relevant</a:t>
            </a:r>
            <a:r>
              <a:rPr lang="it-CH" dirty="0"/>
              <a:t> </a:t>
            </a:r>
            <a:r>
              <a:rPr lang="it-CH" dirty="0" err="1"/>
              <a:t>others</a:t>
            </a:r>
            <a:r>
              <a:rPr lang="it-CH" dirty="0"/>
              <a:t>. In general, </a:t>
            </a:r>
            <a:r>
              <a:rPr lang="it-CH" dirty="0" err="1"/>
              <a:t>they</a:t>
            </a:r>
            <a:r>
              <a:rPr lang="it-CH" dirty="0"/>
              <a:t> </a:t>
            </a:r>
            <a:r>
              <a:rPr lang="it-CH" dirty="0" err="1"/>
              <a:t>started</a:t>
            </a:r>
            <a:r>
              <a:rPr lang="it-CH" dirty="0"/>
              <a:t> </a:t>
            </a:r>
            <a:r>
              <a:rPr lang="it-CH" dirty="0" err="1"/>
              <a:t>using</a:t>
            </a:r>
            <a:r>
              <a:rPr lang="it-CH" dirty="0"/>
              <a:t> NT for family </a:t>
            </a:r>
            <a:r>
              <a:rPr lang="it-CH" dirty="0" err="1"/>
              <a:t>needs</a:t>
            </a:r>
            <a:r>
              <a:rPr lang="it-CH" dirty="0"/>
              <a:t>/</a:t>
            </a:r>
            <a:r>
              <a:rPr lang="it-CH" dirty="0" err="1"/>
              <a:t>request</a:t>
            </a:r>
            <a:r>
              <a:rPr lang="it-CH" dirty="0"/>
              <a:t>, </a:t>
            </a:r>
            <a:r>
              <a:rPr lang="it-CH" dirty="0" err="1"/>
              <a:t>while</a:t>
            </a:r>
            <a:r>
              <a:rPr lang="it-CH" dirty="0"/>
              <a:t> </a:t>
            </a:r>
            <a:r>
              <a:rPr lang="it-CH" dirty="0" err="1"/>
              <a:t>they</a:t>
            </a:r>
            <a:r>
              <a:rPr lang="it-CH" dirty="0"/>
              <a:t> use </a:t>
            </a:r>
            <a:r>
              <a:rPr lang="it-CH" dirty="0" err="1"/>
              <a:t>plane</a:t>
            </a:r>
            <a:r>
              <a:rPr lang="it-CH" dirty="0"/>
              <a:t> for weekend travels and car for </a:t>
            </a:r>
            <a:r>
              <a:rPr lang="it-CH" dirty="0" err="1"/>
              <a:t>summer</a:t>
            </a:r>
            <a:r>
              <a:rPr lang="it-CH" dirty="0"/>
              <a:t> </a:t>
            </a:r>
            <a:r>
              <a:rPr lang="it-CH" dirty="0" err="1"/>
              <a:t>holidays</a:t>
            </a:r>
            <a:r>
              <a:rPr lang="it-CH" dirty="0"/>
              <a:t>.</a:t>
            </a:r>
          </a:p>
          <a:p>
            <a:pPr lvl="1"/>
            <a:r>
              <a:rPr lang="it-CH" dirty="0"/>
              <a:t>17% </a:t>
            </a:r>
            <a:r>
              <a:rPr lang="it-CH" dirty="0" err="1"/>
              <a:t>compensatory</a:t>
            </a:r>
            <a:r>
              <a:rPr lang="it-CH" dirty="0"/>
              <a:t>: </a:t>
            </a:r>
            <a:r>
              <a:rPr lang="it-CH" dirty="0" err="1"/>
              <a:t>mobility</a:t>
            </a:r>
            <a:r>
              <a:rPr lang="it-CH" dirty="0"/>
              <a:t> pattern </a:t>
            </a:r>
            <a:r>
              <a:rPr lang="it-CH" dirty="0" err="1"/>
              <a:t>similar</a:t>
            </a:r>
            <a:r>
              <a:rPr lang="it-CH" dirty="0"/>
              <a:t> to green </a:t>
            </a:r>
            <a:r>
              <a:rPr lang="it-CH" dirty="0" err="1"/>
              <a:t>but</a:t>
            </a:r>
            <a:r>
              <a:rPr lang="it-CH" dirty="0"/>
              <a:t> use of </a:t>
            </a:r>
            <a:r>
              <a:rPr lang="it-CH" dirty="0" err="1"/>
              <a:t>compensation</a:t>
            </a:r>
            <a:r>
              <a:rPr lang="it-CH" dirty="0"/>
              <a:t> strategies or </a:t>
            </a:r>
            <a:r>
              <a:rPr lang="it-CH" dirty="0" err="1"/>
              <a:t>dissonance</a:t>
            </a:r>
            <a:r>
              <a:rPr lang="it-CH" dirty="0"/>
              <a:t> to </a:t>
            </a:r>
            <a:r>
              <a:rPr lang="it-CH" dirty="0" err="1"/>
              <a:t>justify</a:t>
            </a:r>
            <a:r>
              <a:rPr lang="it-CH" dirty="0"/>
              <a:t> use of </a:t>
            </a:r>
            <a:r>
              <a:rPr lang="it-CH" dirty="0" err="1"/>
              <a:t>plane</a:t>
            </a:r>
            <a:r>
              <a:rPr lang="it-CH" dirty="0"/>
              <a:t> for long-</a:t>
            </a:r>
            <a:r>
              <a:rPr lang="it-CH" dirty="0" err="1"/>
              <a:t>distance</a:t>
            </a:r>
            <a:r>
              <a:rPr lang="it-CH" dirty="0"/>
              <a:t> </a:t>
            </a:r>
            <a:r>
              <a:rPr lang="it-CH" dirty="0" err="1"/>
              <a:t>leisure</a:t>
            </a:r>
            <a:r>
              <a:rPr lang="it-CH" dirty="0"/>
              <a:t> trips </a:t>
            </a:r>
            <a:r>
              <a:rPr lang="en-US" sz="1800" dirty="0">
                <a:solidFill>
                  <a:schemeClr val="tx1"/>
                </a:solidFill>
              </a:rPr>
              <a:t>(e.g., book airline tickets in economy because it produces less CO2 than business class)</a:t>
            </a:r>
            <a:r>
              <a:rPr lang="it-CH" dirty="0"/>
              <a:t>. </a:t>
            </a:r>
            <a:r>
              <a:rPr lang="it-CH" dirty="0" err="1"/>
              <a:t>relevant</a:t>
            </a:r>
            <a:r>
              <a:rPr lang="it-CH" dirty="0"/>
              <a:t> </a:t>
            </a:r>
            <a:r>
              <a:rPr lang="it-CH" dirty="0" err="1"/>
              <a:t>others</a:t>
            </a:r>
            <a:r>
              <a:rPr lang="it-CH" dirty="0"/>
              <a:t> </a:t>
            </a:r>
            <a:r>
              <a:rPr lang="it-CH" dirty="0" err="1"/>
              <a:t>also</a:t>
            </a:r>
            <a:r>
              <a:rPr lang="it-CH" dirty="0"/>
              <a:t> act </a:t>
            </a:r>
            <a:r>
              <a:rPr lang="it-CH" dirty="0" err="1"/>
              <a:t>against</a:t>
            </a:r>
            <a:r>
              <a:rPr lang="it-CH" dirty="0"/>
              <a:t> </a:t>
            </a:r>
            <a:r>
              <a:rPr lang="it-CH" dirty="0" err="1"/>
              <a:t>enviromental</a:t>
            </a:r>
            <a:r>
              <a:rPr lang="it-CH" dirty="0"/>
              <a:t> travel mode </a:t>
            </a:r>
            <a:r>
              <a:rPr lang="it-CH" dirty="0" err="1"/>
              <a:t>choices</a:t>
            </a:r>
            <a:r>
              <a:rPr lang="it-CH" dirty="0"/>
              <a:t>. </a:t>
            </a:r>
          </a:p>
          <a:p>
            <a:pPr marL="57150" indent="0">
              <a:buNone/>
            </a:pPr>
            <a:r>
              <a:rPr lang="it-CH" b="1" dirty="0"/>
              <a:t>So </a:t>
            </a:r>
            <a:r>
              <a:rPr lang="it-CH" b="1" dirty="0" err="1"/>
              <a:t>what</a:t>
            </a:r>
            <a:r>
              <a:rPr lang="it-CH" b="1" dirty="0"/>
              <a:t> to do with </a:t>
            </a:r>
            <a:r>
              <a:rPr lang="it-CH" b="1" dirty="0" err="1"/>
              <a:t>potential</a:t>
            </a:r>
            <a:r>
              <a:rPr lang="it-CH" b="1" dirty="0"/>
              <a:t> users?</a:t>
            </a:r>
          </a:p>
          <a:p>
            <a:pPr>
              <a:buFont typeface="+mj-lt"/>
              <a:buAutoNum type="arabicPeriod"/>
            </a:pPr>
            <a:r>
              <a:rPr lang="it-CH" dirty="0" err="1"/>
              <a:t>Emphasise</a:t>
            </a:r>
            <a:r>
              <a:rPr lang="it-CH" dirty="0"/>
              <a:t> </a:t>
            </a:r>
            <a:r>
              <a:rPr lang="it-CH" dirty="0" err="1"/>
              <a:t>practical</a:t>
            </a:r>
            <a:r>
              <a:rPr lang="it-CH" dirty="0"/>
              <a:t> </a:t>
            </a:r>
            <a:r>
              <a:rPr lang="it-CH" dirty="0" err="1"/>
              <a:t>advantages</a:t>
            </a:r>
            <a:r>
              <a:rPr lang="it-CH" dirty="0"/>
              <a:t> of NT over </a:t>
            </a:r>
            <a:r>
              <a:rPr lang="it-CH" dirty="0" err="1"/>
              <a:t>plane</a:t>
            </a:r>
            <a:r>
              <a:rPr lang="it-CH" dirty="0"/>
              <a:t> and car for multiple travel </a:t>
            </a:r>
            <a:r>
              <a:rPr lang="it-CH" dirty="0" err="1"/>
              <a:t>purposes</a:t>
            </a:r>
            <a:r>
              <a:rPr lang="it-CH" dirty="0"/>
              <a:t> (weekend, </a:t>
            </a:r>
            <a:r>
              <a:rPr lang="it-CH" dirty="0" err="1"/>
              <a:t>holiday</a:t>
            </a:r>
            <a:r>
              <a:rPr lang="it-CH" dirty="0"/>
              <a:t>, etc.)</a:t>
            </a:r>
          </a:p>
          <a:p>
            <a:pPr>
              <a:buFont typeface="+mj-lt"/>
              <a:buAutoNum type="arabicPeriod"/>
            </a:pPr>
            <a:r>
              <a:rPr lang="it-CH" dirty="0"/>
              <a:t>Invest in the </a:t>
            </a:r>
            <a:r>
              <a:rPr lang="it-CH" dirty="0" err="1"/>
              <a:t>sense</a:t>
            </a:r>
            <a:r>
              <a:rPr lang="it-CH" dirty="0"/>
              <a:t> of </a:t>
            </a:r>
            <a:r>
              <a:rPr lang="it-CH" dirty="0" err="1"/>
              <a:t>responsibility</a:t>
            </a:r>
            <a:r>
              <a:rPr lang="it-CH" dirty="0"/>
              <a:t> </a:t>
            </a:r>
            <a:r>
              <a:rPr lang="it-CH" dirty="0" err="1"/>
              <a:t>towards</a:t>
            </a:r>
            <a:r>
              <a:rPr lang="it-CH" dirty="0"/>
              <a:t> </a:t>
            </a:r>
            <a:r>
              <a:rPr lang="it-CH" dirty="0" err="1"/>
              <a:t>climate</a:t>
            </a:r>
            <a:r>
              <a:rPr lang="it-CH" dirty="0"/>
              <a:t> </a:t>
            </a:r>
            <a:r>
              <a:rPr lang="it-CH" dirty="0" err="1"/>
              <a:t>change</a:t>
            </a:r>
            <a:r>
              <a:rPr lang="it-CH" dirty="0"/>
              <a:t> of </a:t>
            </a:r>
            <a:r>
              <a:rPr lang="it-CH" dirty="0" err="1"/>
              <a:t>potential</a:t>
            </a:r>
            <a:r>
              <a:rPr lang="it-CH" dirty="0"/>
              <a:t> NT travellers </a:t>
            </a:r>
          </a:p>
          <a:p>
            <a:pPr>
              <a:buFont typeface="+mj-lt"/>
              <a:buAutoNum type="arabicPeriod"/>
            </a:pPr>
            <a:r>
              <a:rPr lang="it-CH" dirty="0"/>
              <a:t>Invest in travel </a:t>
            </a:r>
            <a:r>
              <a:rPr lang="it-CH" dirty="0" err="1"/>
              <a:t>offers</a:t>
            </a:r>
            <a:r>
              <a:rPr lang="it-CH" dirty="0"/>
              <a:t> for </a:t>
            </a:r>
            <a:r>
              <a:rPr lang="it-CH" dirty="0" err="1"/>
              <a:t>relevant</a:t>
            </a:r>
            <a:r>
              <a:rPr lang="it-CH" dirty="0"/>
              <a:t> </a:t>
            </a:r>
            <a:r>
              <a:rPr lang="it-CH" dirty="0" err="1"/>
              <a:t>others</a:t>
            </a:r>
            <a:r>
              <a:rPr lang="it-CH" dirty="0"/>
              <a:t>.</a:t>
            </a:r>
          </a:p>
        </p:txBody>
      </p:sp>
    </p:spTree>
    <p:extLst>
      <p:ext uri="{BB962C8B-B14F-4D97-AF65-F5344CB8AC3E}">
        <p14:creationId xmlns:p14="http://schemas.microsoft.com/office/powerpoint/2010/main" val="91541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17</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a:xfrm>
            <a:off x="431800" y="2132856"/>
            <a:ext cx="11328400" cy="719137"/>
          </a:xfrm>
        </p:spPr>
        <p:txBody>
          <a:bodyPr/>
          <a:lstStyle/>
          <a:p>
            <a:r>
              <a:rPr lang="it-CH" dirty="0"/>
              <a:t>                                                </a:t>
            </a:r>
            <a:r>
              <a:rPr lang="it-CH" sz="2800" dirty="0"/>
              <a:t>…Thank </a:t>
            </a:r>
            <a:r>
              <a:rPr lang="it-CH" sz="2800" dirty="0" err="1"/>
              <a:t>you</a:t>
            </a:r>
            <a:r>
              <a:rPr lang="it-CH" sz="2800" dirty="0"/>
              <a:t>!</a:t>
            </a:r>
            <a:br>
              <a:rPr lang="it-CH" sz="2800" dirty="0"/>
            </a:br>
            <a:br>
              <a:rPr lang="it-CH" sz="2800" dirty="0"/>
            </a:br>
            <a:br>
              <a:rPr lang="it-CH" sz="2800" dirty="0"/>
            </a:br>
            <a:br>
              <a:rPr lang="it-CH" sz="2800" dirty="0"/>
            </a:br>
            <a:r>
              <a:rPr lang="it-CH" sz="2800" dirty="0"/>
              <a:t>                                                               … </a:t>
            </a:r>
            <a:r>
              <a:rPr lang="it-CH" sz="2800" dirty="0" err="1"/>
              <a:t>Questions</a:t>
            </a:r>
            <a:r>
              <a:rPr lang="it-CH" sz="2800" dirty="0"/>
              <a:t>?</a:t>
            </a:r>
          </a:p>
        </p:txBody>
      </p:sp>
      <p:pic>
        <p:nvPicPr>
          <p:cNvPr id="8" name="Immagine 7">
            <a:extLst>
              <a:ext uri="{FF2B5EF4-FFF2-40B4-BE49-F238E27FC236}">
                <a16:creationId xmlns:a16="http://schemas.microsoft.com/office/drawing/2014/main" id="{8049AFED-46FF-FCB1-FD62-574A780EA9F2}"/>
              </a:ext>
            </a:extLst>
          </p:cNvPr>
          <p:cNvPicPr>
            <a:picLocks noChangeAspect="1"/>
          </p:cNvPicPr>
          <p:nvPr/>
        </p:nvPicPr>
        <p:blipFill>
          <a:blip r:embed="rId2">
            <a:duotone>
              <a:schemeClr val="accent3">
                <a:shade val="45000"/>
                <a:satMod val="135000"/>
              </a:schemeClr>
              <a:prstClr val="white"/>
            </a:duotone>
          </a:blip>
          <a:stretch>
            <a:fillRect/>
          </a:stretch>
        </p:blipFill>
        <p:spPr>
          <a:xfrm rot="1213761">
            <a:off x="3186133" y="1931673"/>
            <a:ext cx="805851" cy="805851"/>
          </a:xfrm>
          <a:prstGeom prst="rect">
            <a:avLst/>
          </a:prstGeom>
          <a:solidFill>
            <a:schemeClr val="bg1"/>
          </a:solidFill>
        </p:spPr>
      </p:pic>
      <p:pic>
        <p:nvPicPr>
          <p:cNvPr id="9" name="Immagine 8" descr="Immagine che contiene testo, clipart&#10;&#10;Descrizione generata automaticamente">
            <a:extLst>
              <a:ext uri="{FF2B5EF4-FFF2-40B4-BE49-F238E27FC236}">
                <a16:creationId xmlns:a16="http://schemas.microsoft.com/office/drawing/2014/main" id="{4EE80F98-9368-2780-8D8F-EBDAE08C4B35}"/>
              </a:ext>
            </a:extLst>
          </p:cNvPr>
          <p:cNvPicPr>
            <a:picLocks noChangeAspect="1"/>
          </p:cNvPicPr>
          <p:nvPr/>
        </p:nvPicPr>
        <p:blipFill>
          <a:blip r:embed="rId3">
            <a:alphaModFix/>
            <a:duotone>
              <a:schemeClr val="accent3">
                <a:shade val="45000"/>
                <a:satMod val="135000"/>
              </a:schemeClr>
              <a:prstClr val="white"/>
            </a:duotone>
            <a:extLst>
              <a:ext uri="{BEBA8EAE-BF5A-486C-A8C5-ECC9F3942E4B}">
                <a14:imgProps xmlns:a14="http://schemas.microsoft.com/office/drawing/2010/main">
                  <a14:imgLayer r:embed="rId4">
                    <a14:imgEffect>
                      <a14:saturation sat="152000"/>
                    </a14:imgEffect>
                    <a14:imgEffect>
                      <a14:brightnessContrast bright="40000" contrast="40000"/>
                    </a14:imgEffect>
                  </a14:imgLayer>
                </a14:imgProps>
              </a:ext>
            </a:extLst>
          </a:blip>
          <a:stretch>
            <a:fillRect/>
          </a:stretch>
        </p:blipFill>
        <p:spPr>
          <a:xfrm flipH="1">
            <a:off x="8184232" y="3789040"/>
            <a:ext cx="1213795" cy="660047"/>
          </a:xfrm>
          <a:prstGeom prst="rect">
            <a:avLst/>
          </a:prstGeom>
        </p:spPr>
      </p:pic>
    </p:spTree>
    <p:extLst>
      <p:ext uri="{BB962C8B-B14F-4D97-AF65-F5344CB8AC3E}">
        <p14:creationId xmlns:p14="http://schemas.microsoft.com/office/powerpoint/2010/main" val="74984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05964A1E-B87C-02BB-F65D-7AC5C7258059}"/>
              </a:ext>
            </a:extLst>
          </p:cNvPr>
          <p:cNvSpPr>
            <a:spLocks noGrp="1"/>
          </p:cNvSpPr>
          <p:nvPr>
            <p:ph idx="1"/>
          </p:nvPr>
        </p:nvSpPr>
        <p:spPr/>
        <p:txBody>
          <a:bodyPr/>
          <a:lstStyle/>
          <a:p>
            <a:pPr marL="0" indent="0">
              <a:spcAft>
                <a:spcPts val="1200"/>
              </a:spcAft>
              <a:buNone/>
            </a:pPr>
            <a:r>
              <a:rPr lang="it-CH" dirty="0"/>
              <a:t>SBB. (2019). </a:t>
            </a:r>
            <a:r>
              <a:rPr lang="it-CH" dirty="0" err="1"/>
              <a:t>Nightjet-Netz</a:t>
            </a:r>
            <a:r>
              <a:rPr lang="it-CH" dirty="0"/>
              <a:t> </a:t>
            </a:r>
            <a:r>
              <a:rPr lang="it-CH" dirty="0" err="1"/>
              <a:t>Schweiz</a:t>
            </a:r>
            <a:r>
              <a:rPr lang="it-CH" dirty="0"/>
              <a:t> 2024: SBB und ÖBB </a:t>
            </a:r>
            <a:r>
              <a:rPr lang="it-CH" dirty="0" err="1"/>
              <a:t>wollen</a:t>
            </a:r>
            <a:r>
              <a:rPr lang="it-CH" dirty="0"/>
              <a:t> </a:t>
            </a:r>
            <a:r>
              <a:rPr lang="it-CH" dirty="0" err="1"/>
              <a:t>das</a:t>
            </a:r>
            <a:r>
              <a:rPr lang="it-CH" dirty="0"/>
              <a:t> </a:t>
            </a:r>
            <a:r>
              <a:rPr lang="it-CH" dirty="0" err="1"/>
              <a:t>Nachtzug-Angebot</a:t>
            </a:r>
            <a:r>
              <a:rPr lang="it-CH" dirty="0"/>
              <a:t> in Europa </a:t>
            </a:r>
            <a:r>
              <a:rPr lang="it-CH" dirty="0" err="1"/>
              <a:t>weiter</a:t>
            </a:r>
            <a:r>
              <a:rPr lang="it-CH" dirty="0"/>
              <a:t> </a:t>
            </a:r>
            <a:r>
              <a:rPr lang="it-CH" dirty="0" err="1"/>
              <a:t>ausbauen</a:t>
            </a:r>
            <a:r>
              <a:rPr lang="it-CH" dirty="0"/>
              <a:t>. </a:t>
            </a:r>
            <a:r>
              <a:rPr lang="it-CH" dirty="0" err="1"/>
              <a:t>Retrived</a:t>
            </a:r>
            <a:r>
              <a:rPr lang="it-CH" dirty="0"/>
              <a:t> from: https://company.sbb.ch/de/medien/medienstelle/medienmitteilungen/detail.html/2020/9/1509-1 </a:t>
            </a:r>
          </a:p>
          <a:p>
            <a:pPr marL="0" indent="0">
              <a:spcAft>
                <a:spcPts val="1200"/>
              </a:spcAft>
              <a:buNone/>
            </a:pPr>
            <a:r>
              <a:rPr lang="en-US" dirty="0"/>
              <a:t>Van Acker, V., Goodwin, P., &amp; </a:t>
            </a:r>
            <a:r>
              <a:rPr lang="en-US" dirty="0" err="1"/>
              <a:t>Witlox</a:t>
            </a:r>
            <a:r>
              <a:rPr lang="en-US" dirty="0"/>
              <a:t>, F. (2016). Key research themes on travel behavior, lifestyle, and sustainable urban mobility. International journal of sustainable transportation, 10(1), 25-32.</a:t>
            </a:r>
            <a:endParaRPr lang="it-CH" dirty="0"/>
          </a:p>
          <a:p>
            <a:pPr marL="0" indent="0">
              <a:spcAft>
                <a:spcPts val="1200"/>
              </a:spcAft>
              <a:buNone/>
            </a:pPr>
            <a:r>
              <a:rPr lang="en-US" dirty="0"/>
              <a:t>von </a:t>
            </a:r>
            <a:r>
              <a:rPr lang="en-US" dirty="0" err="1"/>
              <a:t>Arx</a:t>
            </a:r>
            <a:r>
              <a:rPr lang="en-US" dirty="0"/>
              <a:t>, W., Thao, V. T., </a:t>
            </a:r>
            <a:r>
              <a:rPr lang="en-US" dirty="0" err="1"/>
              <a:t>Wegelin</a:t>
            </a:r>
            <a:r>
              <a:rPr lang="en-US" dirty="0"/>
              <a:t>, P., </a:t>
            </a:r>
            <a:r>
              <a:rPr lang="en-US" dirty="0" err="1"/>
              <a:t>Maarfield</a:t>
            </a:r>
            <a:r>
              <a:rPr lang="en-US" dirty="0"/>
              <a:t>, S., &amp; </a:t>
            </a:r>
            <a:r>
              <a:rPr lang="en-US" dirty="0" err="1"/>
              <a:t>Frölicher</a:t>
            </a:r>
            <a:r>
              <a:rPr lang="en-US" dirty="0"/>
              <a:t>, J. (2018). The development of international passenger rail services from 2007 to 2016: The case of Switzerland. Research in Transportation economics, 69, 326-336.</a:t>
            </a:r>
            <a:endParaRPr lang="it-CH" dirty="0"/>
          </a:p>
          <a:p>
            <a:endParaRPr lang="it-CH" dirty="0"/>
          </a:p>
        </p:txBody>
      </p:sp>
      <p:sp>
        <p:nvSpPr>
          <p:cNvPr id="3" name="Segnaposto data 2">
            <a:extLst>
              <a:ext uri="{FF2B5EF4-FFF2-40B4-BE49-F238E27FC236}">
                <a16:creationId xmlns:a16="http://schemas.microsoft.com/office/drawing/2014/main" id="{011F81B6-7072-35F3-58CF-6B435B21413F}"/>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BA4C407C-AA22-ACE6-731E-141F6CE1AC2F}"/>
              </a:ext>
            </a:extLst>
          </p:cNvPr>
          <p:cNvSpPr>
            <a:spLocks noGrp="1"/>
          </p:cNvSpPr>
          <p:nvPr>
            <p:ph type="sldNum" sz="quarter" idx="12"/>
          </p:nvPr>
        </p:nvSpPr>
        <p:spPr/>
        <p:txBody>
          <a:bodyPr/>
          <a:lstStyle/>
          <a:p>
            <a:fld id="{960A59FF-5DF7-3A49-A681-2E626F09812C}" type="slidenum">
              <a:rPr lang="it-IT" altLang="x-none" smtClean="0"/>
              <a:pPr/>
              <a:t>18</a:t>
            </a:fld>
            <a:endParaRPr lang="it-IT" altLang="x-none"/>
          </a:p>
        </p:txBody>
      </p:sp>
      <p:sp>
        <p:nvSpPr>
          <p:cNvPr id="5" name="Titolo 4">
            <a:extLst>
              <a:ext uri="{FF2B5EF4-FFF2-40B4-BE49-F238E27FC236}">
                <a16:creationId xmlns:a16="http://schemas.microsoft.com/office/drawing/2014/main" id="{E8070B34-4D5B-45B6-921F-1BA1E23057ED}"/>
              </a:ext>
            </a:extLst>
          </p:cNvPr>
          <p:cNvSpPr>
            <a:spLocks noGrp="1"/>
          </p:cNvSpPr>
          <p:nvPr>
            <p:ph type="title"/>
          </p:nvPr>
        </p:nvSpPr>
        <p:spPr/>
        <p:txBody>
          <a:bodyPr/>
          <a:lstStyle/>
          <a:p>
            <a:r>
              <a:rPr lang="it-CH" dirty="0" err="1"/>
              <a:t>References</a:t>
            </a:r>
            <a:endParaRPr lang="it-CH" dirty="0"/>
          </a:p>
        </p:txBody>
      </p:sp>
    </p:spTree>
    <p:extLst>
      <p:ext uri="{BB962C8B-B14F-4D97-AF65-F5344CB8AC3E}">
        <p14:creationId xmlns:p14="http://schemas.microsoft.com/office/powerpoint/2010/main" val="2651748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B699B095-17DA-D954-26F7-98F91003F264}"/>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A162262F-7E96-1026-976F-30518B4D03A4}"/>
              </a:ext>
            </a:extLst>
          </p:cNvPr>
          <p:cNvSpPr>
            <a:spLocks noGrp="1"/>
          </p:cNvSpPr>
          <p:nvPr>
            <p:ph type="sldNum" sz="quarter" idx="12"/>
          </p:nvPr>
        </p:nvSpPr>
        <p:spPr/>
        <p:txBody>
          <a:bodyPr/>
          <a:lstStyle/>
          <a:p>
            <a:fld id="{960A59FF-5DF7-3A49-A681-2E626F09812C}" type="slidenum">
              <a:rPr lang="it-IT" altLang="x-none" smtClean="0"/>
              <a:pPr/>
              <a:t>2</a:t>
            </a:fld>
            <a:endParaRPr lang="it-IT" altLang="x-none"/>
          </a:p>
        </p:txBody>
      </p:sp>
      <p:sp>
        <p:nvSpPr>
          <p:cNvPr id="5" name="Titolo 4">
            <a:extLst>
              <a:ext uri="{FF2B5EF4-FFF2-40B4-BE49-F238E27FC236}">
                <a16:creationId xmlns:a16="http://schemas.microsoft.com/office/drawing/2014/main" id="{F169B67A-03FE-0A6B-B795-257F39F2D264}"/>
              </a:ext>
            </a:extLst>
          </p:cNvPr>
          <p:cNvSpPr>
            <a:spLocks noGrp="1"/>
          </p:cNvSpPr>
          <p:nvPr>
            <p:ph type="title"/>
          </p:nvPr>
        </p:nvSpPr>
        <p:spPr>
          <a:xfrm>
            <a:off x="408046" y="1126735"/>
            <a:ext cx="11328400" cy="719137"/>
          </a:xfrm>
        </p:spPr>
        <p:txBody>
          <a:bodyPr/>
          <a:lstStyle/>
          <a:p>
            <a:r>
              <a:rPr lang="it-CH" dirty="0" err="1"/>
              <a:t>Greenhouse</a:t>
            </a:r>
            <a:r>
              <a:rPr lang="it-CH" dirty="0"/>
              <a:t> gas </a:t>
            </a:r>
            <a:r>
              <a:rPr lang="it-CH" dirty="0" err="1"/>
              <a:t>emissions</a:t>
            </a:r>
            <a:r>
              <a:rPr lang="it-CH" dirty="0"/>
              <a:t> in </a:t>
            </a:r>
            <a:r>
              <a:rPr lang="it-CH" dirty="0" err="1"/>
              <a:t>Switzerland</a:t>
            </a:r>
            <a:r>
              <a:rPr lang="it-CH" dirty="0"/>
              <a:t> over time</a:t>
            </a:r>
          </a:p>
        </p:txBody>
      </p:sp>
      <p:sp>
        <p:nvSpPr>
          <p:cNvPr id="22" name="Rettangolo 21">
            <a:extLst>
              <a:ext uri="{FF2B5EF4-FFF2-40B4-BE49-F238E27FC236}">
                <a16:creationId xmlns:a16="http://schemas.microsoft.com/office/drawing/2014/main" id="{135815BE-7A6A-32E9-363C-18A367778BED}"/>
              </a:ext>
            </a:extLst>
          </p:cNvPr>
          <p:cNvSpPr/>
          <p:nvPr/>
        </p:nvSpPr>
        <p:spPr>
          <a:xfrm>
            <a:off x="8184232" y="1856247"/>
            <a:ext cx="3768238" cy="1200329"/>
          </a:xfrm>
          <a:prstGeom prst="rect">
            <a:avLst/>
          </a:prstGeom>
          <a:solidFill>
            <a:schemeClr val="bg1"/>
          </a:solidFill>
        </p:spPr>
        <p:txBody>
          <a:bodyPr wrap="square">
            <a:spAutoFit/>
          </a:bodyPr>
          <a:lstStyle/>
          <a:p>
            <a:r>
              <a:rPr lang="en-US" sz="1800" dirty="0"/>
              <a:t>GHG emissions of Switzerland over time (1990-2021) in </a:t>
            </a:r>
            <a:r>
              <a:rPr lang="it-CH" sz="1800" dirty="0"/>
              <a:t>Million tons CO</a:t>
            </a:r>
            <a:r>
              <a:rPr lang="it-CH" sz="1800" baseline="-25000" dirty="0"/>
              <a:t>2</a:t>
            </a:r>
            <a:r>
              <a:rPr lang="it-CH" sz="1800" dirty="0"/>
              <a:t>eq</a:t>
            </a:r>
            <a:endParaRPr lang="en-US" sz="1800" dirty="0"/>
          </a:p>
          <a:p>
            <a:endParaRPr lang="en-GB" sz="1800" dirty="0"/>
          </a:p>
        </p:txBody>
      </p:sp>
      <p:graphicFrame>
        <p:nvGraphicFramePr>
          <p:cNvPr id="2" name="Grafico 1">
            <a:extLst>
              <a:ext uri="{FF2B5EF4-FFF2-40B4-BE49-F238E27FC236}">
                <a16:creationId xmlns:a16="http://schemas.microsoft.com/office/drawing/2014/main" id="{C229334D-3C12-D422-DBB4-E45459524C81}"/>
              </a:ext>
            </a:extLst>
          </p:cNvPr>
          <p:cNvGraphicFramePr>
            <a:graphicFrameLocks/>
          </p:cNvGraphicFramePr>
          <p:nvPr>
            <p:extLst>
              <p:ext uri="{D42A27DB-BD31-4B8C-83A1-F6EECF244321}">
                <p14:modId xmlns:p14="http://schemas.microsoft.com/office/powerpoint/2010/main" val="2306099685"/>
              </p:ext>
            </p:extLst>
          </p:nvPr>
        </p:nvGraphicFramePr>
        <p:xfrm>
          <a:off x="408046" y="1835235"/>
          <a:ext cx="7580944" cy="4607316"/>
        </p:xfrm>
        <a:graphic>
          <a:graphicData uri="http://schemas.openxmlformats.org/drawingml/2006/chart">
            <c:chart xmlns:c="http://schemas.openxmlformats.org/drawingml/2006/chart" xmlns:r="http://schemas.openxmlformats.org/officeDocument/2006/relationships" r:id="rId2"/>
          </a:graphicData>
        </a:graphic>
      </p:graphicFrame>
      <p:sp>
        <p:nvSpPr>
          <p:cNvPr id="7" name="CasellaDiTesto 6">
            <a:extLst>
              <a:ext uri="{FF2B5EF4-FFF2-40B4-BE49-F238E27FC236}">
                <a16:creationId xmlns:a16="http://schemas.microsoft.com/office/drawing/2014/main" id="{885E0147-6899-9E54-7557-4F3409B09BFF}"/>
              </a:ext>
            </a:extLst>
          </p:cNvPr>
          <p:cNvSpPr txBox="1"/>
          <p:nvPr/>
        </p:nvSpPr>
        <p:spPr bwMode="auto">
          <a:xfrm>
            <a:off x="8184232" y="5712328"/>
            <a:ext cx="2088232" cy="307777"/>
          </a:xfrm>
          <a:prstGeom prst="rect">
            <a:avLst/>
          </a:prstGeom>
          <a:noFill/>
          <a:ln w="9525">
            <a:noFill/>
            <a:miter lim="800000"/>
            <a:headEnd/>
            <a:tailEnd/>
          </a:ln>
        </p:spPr>
        <p:txBody>
          <a:bodyPr wrap="square">
            <a:spAutoFit/>
          </a:bodyPr>
          <a:lstStyle/>
          <a:p>
            <a:pPr marL="0" indent="0">
              <a:buNone/>
            </a:pPr>
            <a:endParaRPr lang="it-CH" sz="1400" dirty="0"/>
          </a:p>
        </p:txBody>
      </p:sp>
      <p:sp>
        <p:nvSpPr>
          <p:cNvPr id="10" name="CasellaDiTesto 9">
            <a:extLst>
              <a:ext uri="{FF2B5EF4-FFF2-40B4-BE49-F238E27FC236}">
                <a16:creationId xmlns:a16="http://schemas.microsoft.com/office/drawing/2014/main" id="{3199380C-457C-C9C5-528C-FC79BB794A89}"/>
              </a:ext>
            </a:extLst>
          </p:cNvPr>
          <p:cNvSpPr txBox="1"/>
          <p:nvPr/>
        </p:nvSpPr>
        <p:spPr bwMode="auto">
          <a:xfrm>
            <a:off x="8184232" y="5866216"/>
            <a:ext cx="4032448" cy="523220"/>
          </a:xfrm>
          <a:prstGeom prst="rect">
            <a:avLst/>
          </a:prstGeom>
          <a:noFill/>
          <a:ln w="9525">
            <a:noFill/>
            <a:miter lim="800000"/>
            <a:headEnd/>
            <a:tailEnd/>
          </a:ln>
        </p:spPr>
        <p:txBody>
          <a:bodyPr wrap="square">
            <a:spAutoFit/>
          </a:bodyPr>
          <a:lstStyle/>
          <a:p>
            <a:pPr marL="0" indent="0">
              <a:buNone/>
            </a:pPr>
            <a:r>
              <a:rPr lang="it-CH" sz="1400" dirty="0" err="1"/>
              <a:t>Switzerland’s</a:t>
            </a:r>
            <a:r>
              <a:rPr lang="it-CH" sz="1400" dirty="0"/>
              <a:t> </a:t>
            </a:r>
            <a:r>
              <a:rPr lang="it-CH" sz="1400" dirty="0" err="1"/>
              <a:t>greenhouse</a:t>
            </a:r>
            <a:r>
              <a:rPr lang="it-CH" sz="1400" dirty="0"/>
              <a:t> gas </a:t>
            </a:r>
            <a:r>
              <a:rPr lang="it-CH" sz="1400" dirty="0" err="1"/>
              <a:t>inventory</a:t>
            </a:r>
            <a:endParaRPr lang="it-CH" sz="1400" dirty="0"/>
          </a:p>
          <a:p>
            <a:pPr marL="0" indent="0">
              <a:buNone/>
            </a:pPr>
            <a:r>
              <a:rPr lang="it-CH" sz="1400" dirty="0"/>
              <a:t>Federal Office for the Environment (FOEN)</a:t>
            </a:r>
          </a:p>
        </p:txBody>
      </p:sp>
    </p:spTree>
    <p:extLst>
      <p:ext uri="{BB962C8B-B14F-4D97-AF65-F5344CB8AC3E}">
        <p14:creationId xmlns:p14="http://schemas.microsoft.com/office/powerpoint/2010/main" val="796802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37DF58-9097-3B5B-9074-A30E9BD18CDE}"/>
              </a:ext>
            </a:extLst>
          </p:cNvPr>
          <p:cNvSpPr>
            <a:spLocks noGrp="1"/>
          </p:cNvSpPr>
          <p:nvPr>
            <p:ph type="title"/>
          </p:nvPr>
        </p:nvSpPr>
        <p:spPr>
          <a:xfrm>
            <a:off x="431800" y="1125539"/>
            <a:ext cx="11328400" cy="719137"/>
          </a:xfrm>
        </p:spPr>
        <p:txBody>
          <a:bodyPr/>
          <a:lstStyle/>
          <a:p>
            <a:r>
              <a:rPr lang="en-US" dirty="0"/>
              <a:t>What could be done to contain/reverse this trend?</a:t>
            </a:r>
            <a:endParaRPr lang="it-CH" dirty="0"/>
          </a:p>
        </p:txBody>
      </p:sp>
      <p:sp>
        <p:nvSpPr>
          <p:cNvPr id="4" name="Segnaposto data 3">
            <a:extLst>
              <a:ext uri="{FF2B5EF4-FFF2-40B4-BE49-F238E27FC236}">
                <a16:creationId xmlns:a16="http://schemas.microsoft.com/office/drawing/2014/main" id="{E196A9AE-24AF-FC28-9366-25EE7AAA891E}"/>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5" name="Segnaposto numero diapositiva 4">
            <a:extLst>
              <a:ext uri="{FF2B5EF4-FFF2-40B4-BE49-F238E27FC236}">
                <a16:creationId xmlns:a16="http://schemas.microsoft.com/office/drawing/2014/main" id="{6FCCBBFD-10DD-72D8-73FA-0A9AF0A9AD01}"/>
              </a:ext>
            </a:extLst>
          </p:cNvPr>
          <p:cNvSpPr>
            <a:spLocks noGrp="1"/>
          </p:cNvSpPr>
          <p:nvPr>
            <p:ph type="sldNum" sz="quarter" idx="12"/>
          </p:nvPr>
        </p:nvSpPr>
        <p:spPr/>
        <p:txBody>
          <a:bodyPr/>
          <a:lstStyle/>
          <a:p>
            <a:fld id="{960A59FF-5DF7-3A49-A681-2E626F09812C}" type="slidenum">
              <a:rPr lang="it-IT" altLang="x-none" smtClean="0"/>
              <a:pPr/>
              <a:t>3</a:t>
            </a:fld>
            <a:endParaRPr lang="it-IT" altLang="x-none"/>
          </a:p>
        </p:txBody>
      </p:sp>
      <p:sp>
        <p:nvSpPr>
          <p:cNvPr id="7" name="Segnaposto contenuto 3">
            <a:extLst>
              <a:ext uri="{FF2B5EF4-FFF2-40B4-BE49-F238E27FC236}">
                <a16:creationId xmlns:a16="http://schemas.microsoft.com/office/drawing/2014/main" id="{A328944D-E10A-14B3-DD03-6F259A3C1398}"/>
              </a:ext>
            </a:extLst>
          </p:cNvPr>
          <p:cNvSpPr txBox="1">
            <a:spLocks/>
          </p:cNvSpPr>
          <p:nvPr/>
        </p:nvSpPr>
        <p:spPr bwMode="auto">
          <a:xfrm>
            <a:off x="433404" y="2097255"/>
            <a:ext cx="5448176" cy="2663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Give up unnecessary travel</a:t>
            </a:r>
          </a:p>
          <a:p>
            <a:pPr marL="0" indent="0">
              <a:buFontTx/>
              <a:buNone/>
            </a:pPr>
            <a:endParaRPr lang="en-US" kern="0" dirty="0"/>
          </a:p>
          <a:p>
            <a:pPr marL="0" indent="0">
              <a:buFontTx/>
              <a:buNone/>
            </a:pPr>
            <a:r>
              <a:rPr lang="en-US" kern="0" dirty="0"/>
              <a:t>Move toward alternative low-carbon travel solutions</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8" name="CasellaDiTesto 7">
            <a:extLst>
              <a:ext uri="{FF2B5EF4-FFF2-40B4-BE49-F238E27FC236}">
                <a16:creationId xmlns:a16="http://schemas.microsoft.com/office/drawing/2014/main" id="{06674506-E6EE-E2BF-1CD6-88545EB05A7D}"/>
              </a:ext>
            </a:extLst>
          </p:cNvPr>
          <p:cNvSpPr txBox="1"/>
          <p:nvPr/>
        </p:nvSpPr>
        <p:spPr bwMode="auto">
          <a:xfrm>
            <a:off x="2162210" y="5714524"/>
            <a:ext cx="4032448" cy="738664"/>
          </a:xfrm>
          <a:prstGeom prst="rect">
            <a:avLst/>
          </a:prstGeom>
          <a:noFill/>
          <a:ln w="9525">
            <a:noFill/>
            <a:miter lim="800000"/>
            <a:headEnd/>
            <a:tailEnd/>
          </a:ln>
        </p:spPr>
        <p:txBody>
          <a:bodyPr wrap="square">
            <a:spAutoFit/>
          </a:bodyPr>
          <a:lstStyle/>
          <a:p>
            <a:pPr marL="0" indent="0">
              <a:buNone/>
            </a:pPr>
            <a:r>
              <a:rPr lang="it-CH" sz="1400" dirty="0" err="1"/>
              <a:t>Mobitool</a:t>
            </a:r>
            <a:r>
              <a:rPr lang="it-CH" sz="1400" dirty="0"/>
              <a:t>, 2020: </a:t>
            </a:r>
          </a:p>
          <a:p>
            <a:pPr marL="0" indent="0">
              <a:buNone/>
            </a:pPr>
            <a:r>
              <a:rPr lang="it-CH" sz="1400" dirty="0"/>
              <a:t>Carbon footprint of travel per Km in </a:t>
            </a:r>
            <a:r>
              <a:rPr lang="it-CH" sz="1400" dirty="0" err="1"/>
              <a:t>Switzerland</a:t>
            </a:r>
            <a:endParaRPr lang="it-CH" sz="1400" dirty="0"/>
          </a:p>
          <a:p>
            <a:pPr marL="0" indent="0">
              <a:buNone/>
            </a:pPr>
            <a:r>
              <a:rPr lang="it-CH" sz="1400" dirty="0"/>
              <a:t>[gCO</a:t>
            </a:r>
            <a:r>
              <a:rPr lang="it-CH" sz="1400" baseline="-25000" dirty="0"/>
              <a:t>2</a:t>
            </a:r>
            <a:r>
              <a:rPr lang="it-CH" sz="1400" dirty="0"/>
              <a:t>eq per </a:t>
            </a:r>
            <a:r>
              <a:rPr lang="it-CH" sz="1400" dirty="0" err="1"/>
              <a:t>passenger</a:t>
            </a:r>
            <a:r>
              <a:rPr lang="it-CH" sz="1400" dirty="0"/>
              <a:t> </a:t>
            </a:r>
            <a:r>
              <a:rPr lang="it-CH" sz="1400" dirty="0" err="1"/>
              <a:t>kilometer</a:t>
            </a:r>
            <a:r>
              <a:rPr lang="it-CH" sz="1400" dirty="0"/>
              <a:t>]</a:t>
            </a:r>
          </a:p>
        </p:txBody>
      </p:sp>
      <p:graphicFrame>
        <p:nvGraphicFramePr>
          <p:cNvPr id="3" name="Grafico 2">
            <a:extLst>
              <a:ext uri="{FF2B5EF4-FFF2-40B4-BE49-F238E27FC236}">
                <a16:creationId xmlns:a16="http://schemas.microsoft.com/office/drawing/2014/main" id="{CB600961-241C-251C-3BAC-02641BE3B4B9}"/>
              </a:ext>
            </a:extLst>
          </p:cNvPr>
          <p:cNvGraphicFramePr>
            <a:graphicFrameLocks/>
          </p:cNvGraphicFramePr>
          <p:nvPr>
            <p:extLst>
              <p:ext uri="{D42A27DB-BD31-4B8C-83A1-F6EECF244321}">
                <p14:modId xmlns:p14="http://schemas.microsoft.com/office/powerpoint/2010/main" val="1950810380"/>
              </p:ext>
            </p:extLst>
          </p:nvPr>
        </p:nvGraphicFramePr>
        <p:xfrm>
          <a:off x="6194658" y="1664974"/>
          <a:ext cx="5565961" cy="47882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43746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8F8641D5-5326-AF68-DB8A-5C3AB7A71108}"/>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2D56C91B-B324-D065-7A80-FEB69AE7BDD6}"/>
              </a:ext>
            </a:extLst>
          </p:cNvPr>
          <p:cNvSpPr>
            <a:spLocks noGrp="1"/>
          </p:cNvSpPr>
          <p:nvPr>
            <p:ph type="sldNum" sz="quarter" idx="12"/>
          </p:nvPr>
        </p:nvSpPr>
        <p:spPr/>
        <p:txBody>
          <a:bodyPr/>
          <a:lstStyle/>
          <a:p>
            <a:fld id="{960A59FF-5DF7-3A49-A681-2E626F09812C}" type="slidenum">
              <a:rPr lang="it-IT" altLang="x-none" smtClean="0"/>
              <a:pPr/>
              <a:t>4</a:t>
            </a:fld>
            <a:endParaRPr lang="it-IT" altLang="x-none"/>
          </a:p>
        </p:txBody>
      </p:sp>
      <p:sp>
        <p:nvSpPr>
          <p:cNvPr id="5" name="Titolo 4">
            <a:extLst>
              <a:ext uri="{FF2B5EF4-FFF2-40B4-BE49-F238E27FC236}">
                <a16:creationId xmlns:a16="http://schemas.microsoft.com/office/drawing/2014/main" id="{AC6BF2C4-D3D4-62E1-CD5B-C1764B2F9B32}"/>
              </a:ext>
            </a:extLst>
          </p:cNvPr>
          <p:cNvSpPr>
            <a:spLocks noGrp="1"/>
          </p:cNvSpPr>
          <p:nvPr>
            <p:ph type="title"/>
          </p:nvPr>
        </p:nvSpPr>
        <p:spPr/>
        <p:txBody>
          <a:bodyPr/>
          <a:lstStyle/>
          <a:p>
            <a:r>
              <a:rPr lang="it-CH" dirty="0"/>
              <a:t>Long-</a:t>
            </a:r>
            <a:r>
              <a:rPr lang="it-CH" dirty="0" err="1"/>
              <a:t>distance</a:t>
            </a:r>
            <a:r>
              <a:rPr lang="it-CH" dirty="0"/>
              <a:t> travel for </a:t>
            </a:r>
            <a:r>
              <a:rPr lang="it-CH" dirty="0" err="1"/>
              <a:t>leisure</a:t>
            </a:r>
            <a:r>
              <a:rPr lang="it-CH" dirty="0"/>
              <a:t> </a:t>
            </a:r>
            <a:r>
              <a:rPr lang="it-CH" dirty="0" err="1"/>
              <a:t>purposes</a:t>
            </a:r>
            <a:r>
              <a:rPr lang="it-CH" dirty="0"/>
              <a:t> in </a:t>
            </a:r>
            <a:r>
              <a:rPr lang="it-CH" dirty="0" err="1"/>
              <a:t>Switzerland</a:t>
            </a:r>
            <a:endParaRPr lang="it-CH" dirty="0"/>
          </a:p>
        </p:txBody>
      </p:sp>
      <p:graphicFrame>
        <p:nvGraphicFramePr>
          <p:cNvPr id="6" name="Grafico 5">
            <a:extLst>
              <a:ext uri="{FF2B5EF4-FFF2-40B4-BE49-F238E27FC236}">
                <a16:creationId xmlns:a16="http://schemas.microsoft.com/office/drawing/2014/main" id="{9AEF28B0-5DAF-5FAD-8927-F9EEC7AC94EE}"/>
              </a:ext>
            </a:extLst>
          </p:cNvPr>
          <p:cNvGraphicFramePr>
            <a:graphicFrameLocks/>
          </p:cNvGraphicFramePr>
          <p:nvPr>
            <p:extLst>
              <p:ext uri="{D42A27DB-BD31-4B8C-83A1-F6EECF244321}">
                <p14:modId xmlns:p14="http://schemas.microsoft.com/office/powerpoint/2010/main" val="1753681779"/>
              </p:ext>
            </p:extLst>
          </p:nvPr>
        </p:nvGraphicFramePr>
        <p:xfrm>
          <a:off x="6079728" y="1836302"/>
          <a:ext cx="5488880" cy="4616886"/>
        </p:xfrm>
        <a:graphic>
          <a:graphicData uri="http://schemas.openxmlformats.org/drawingml/2006/chart">
            <c:chart xmlns:c="http://schemas.openxmlformats.org/drawingml/2006/chart" xmlns:r="http://schemas.openxmlformats.org/officeDocument/2006/relationships" r:id="rId2"/>
          </a:graphicData>
        </a:graphic>
      </p:graphicFrame>
      <p:sp>
        <p:nvSpPr>
          <p:cNvPr id="7" name="Segnaposto contenuto 3">
            <a:extLst>
              <a:ext uri="{FF2B5EF4-FFF2-40B4-BE49-F238E27FC236}">
                <a16:creationId xmlns:a16="http://schemas.microsoft.com/office/drawing/2014/main" id="{6B801322-1352-5A2A-F3DA-9D4334E10515}"/>
              </a:ext>
            </a:extLst>
          </p:cNvPr>
          <p:cNvSpPr txBox="1">
            <a:spLocks/>
          </p:cNvSpPr>
          <p:nvPr/>
        </p:nvSpPr>
        <p:spPr bwMode="auto">
          <a:xfrm>
            <a:off x="431800" y="1836303"/>
            <a:ext cx="537616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Travel mode choice for the last long-distance leisure trip</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8" name="CasellaDiTesto 7">
            <a:extLst>
              <a:ext uri="{FF2B5EF4-FFF2-40B4-BE49-F238E27FC236}">
                <a16:creationId xmlns:a16="http://schemas.microsoft.com/office/drawing/2014/main" id="{ACC37555-C593-75C0-1392-7FCAFEAF9A9C}"/>
              </a:ext>
            </a:extLst>
          </p:cNvPr>
          <p:cNvSpPr txBox="1"/>
          <p:nvPr/>
        </p:nvSpPr>
        <p:spPr bwMode="auto">
          <a:xfrm>
            <a:off x="1487488" y="5929968"/>
            <a:ext cx="4824536" cy="523220"/>
          </a:xfrm>
          <a:prstGeom prst="rect">
            <a:avLst/>
          </a:prstGeom>
          <a:noFill/>
          <a:ln w="9525">
            <a:noFill/>
            <a:miter lim="800000"/>
            <a:headEnd/>
            <a:tailEnd/>
          </a:ln>
        </p:spPr>
        <p:txBody>
          <a:bodyPr wrap="square">
            <a:spAutoFit/>
          </a:bodyPr>
          <a:lstStyle/>
          <a:p>
            <a:pPr marL="0" indent="0">
              <a:buNone/>
            </a:pPr>
            <a:r>
              <a:rPr lang="it-CH" sz="1400" dirty="0"/>
              <a:t>Night2Travel survey on a </a:t>
            </a:r>
            <a:r>
              <a:rPr lang="it-CH" sz="1400" dirty="0" err="1"/>
              <a:t>representative</a:t>
            </a:r>
            <a:r>
              <a:rPr lang="it-CH" sz="1400" dirty="0"/>
              <a:t> sample of the Swiss </a:t>
            </a:r>
            <a:r>
              <a:rPr lang="it-CH" sz="1400" dirty="0" err="1"/>
              <a:t>population</a:t>
            </a:r>
            <a:r>
              <a:rPr lang="it-CH" sz="1400" dirty="0"/>
              <a:t>, 2023</a:t>
            </a:r>
          </a:p>
        </p:txBody>
      </p:sp>
    </p:spTree>
    <p:extLst>
      <p:ext uri="{BB962C8B-B14F-4D97-AF65-F5344CB8AC3E}">
        <p14:creationId xmlns:p14="http://schemas.microsoft.com/office/powerpoint/2010/main" val="586822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1DD0E30E-97F4-7A8A-95E2-849037CFADEC}"/>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F657D565-C777-C123-41DF-9539FC567F40}"/>
              </a:ext>
            </a:extLst>
          </p:cNvPr>
          <p:cNvSpPr>
            <a:spLocks noGrp="1"/>
          </p:cNvSpPr>
          <p:nvPr>
            <p:ph type="sldNum" sz="quarter" idx="12"/>
          </p:nvPr>
        </p:nvSpPr>
        <p:spPr/>
        <p:txBody>
          <a:bodyPr/>
          <a:lstStyle/>
          <a:p>
            <a:fld id="{960A59FF-5DF7-3A49-A681-2E626F09812C}" type="slidenum">
              <a:rPr lang="it-IT" altLang="x-none" smtClean="0"/>
              <a:pPr/>
              <a:t>5</a:t>
            </a:fld>
            <a:endParaRPr lang="it-IT" altLang="x-none"/>
          </a:p>
        </p:txBody>
      </p:sp>
      <p:sp>
        <p:nvSpPr>
          <p:cNvPr id="5" name="Titolo 4">
            <a:extLst>
              <a:ext uri="{FF2B5EF4-FFF2-40B4-BE49-F238E27FC236}">
                <a16:creationId xmlns:a16="http://schemas.microsoft.com/office/drawing/2014/main" id="{6C1A73C1-B40C-A115-6710-FD9D4022FB1B}"/>
              </a:ext>
            </a:extLst>
          </p:cNvPr>
          <p:cNvSpPr>
            <a:spLocks noGrp="1"/>
          </p:cNvSpPr>
          <p:nvPr>
            <p:ph type="title"/>
          </p:nvPr>
        </p:nvSpPr>
        <p:spPr>
          <a:xfrm>
            <a:off x="384617" y="915473"/>
            <a:ext cx="11328400" cy="719137"/>
          </a:xfrm>
        </p:spPr>
        <p:txBody>
          <a:bodyPr/>
          <a:lstStyle/>
          <a:p>
            <a:r>
              <a:rPr lang="en-US" dirty="0"/>
              <a:t>Supply side: decline and rediscovery of night train services in </a:t>
            </a:r>
            <a:br>
              <a:rPr lang="en-US" dirty="0"/>
            </a:br>
            <a:r>
              <a:rPr lang="en-US" dirty="0"/>
              <a:t>Switzerland</a:t>
            </a:r>
            <a:endParaRPr lang="it-CH" dirty="0"/>
          </a:p>
        </p:txBody>
      </p:sp>
      <p:sp>
        <p:nvSpPr>
          <p:cNvPr id="6" name="Segnaposto contenuto 8">
            <a:extLst>
              <a:ext uri="{FF2B5EF4-FFF2-40B4-BE49-F238E27FC236}">
                <a16:creationId xmlns:a16="http://schemas.microsoft.com/office/drawing/2014/main" id="{651017E3-A3D6-902C-3A44-F41EFB97F13B}"/>
              </a:ext>
            </a:extLst>
          </p:cNvPr>
          <p:cNvSpPr txBox="1">
            <a:spLocks/>
          </p:cNvSpPr>
          <p:nvPr/>
        </p:nvSpPr>
        <p:spPr bwMode="auto">
          <a:xfrm>
            <a:off x="415098" y="3943835"/>
            <a:ext cx="4728096"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2021: Vienna - Paris </a:t>
            </a:r>
          </a:p>
        </p:txBody>
      </p:sp>
      <p:sp>
        <p:nvSpPr>
          <p:cNvPr id="7" name="Segnaposto contenuto 8">
            <a:extLst>
              <a:ext uri="{FF2B5EF4-FFF2-40B4-BE49-F238E27FC236}">
                <a16:creationId xmlns:a16="http://schemas.microsoft.com/office/drawing/2014/main" id="{BB9C7158-EA82-DE92-8445-6062489C2B4F}"/>
              </a:ext>
            </a:extLst>
          </p:cNvPr>
          <p:cNvSpPr txBox="1">
            <a:spLocks/>
          </p:cNvSpPr>
          <p:nvPr/>
        </p:nvSpPr>
        <p:spPr bwMode="auto">
          <a:xfrm>
            <a:off x="415098" y="4309051"/>
            <a:ext cx="4728096"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2022: Zurich - Amsterdam </a:t>
            </a:r>
          </a:p>
        </p:txBody>
      </p:sp>
      <p:sp>
        <p:nvSpPr>
          <p:cNvPr id="8" name="Segnaposto contenuto 8">
            <a:extLst>
              <a:ext uri="{FF2B5EF4-FFF2-40B4-BE49-F238E27FC236}">
                <a16:creationId xmlns:a16="http://schemas.microsoft.com/office/drawing/2014/main" id="{E5056866-D43E-997B-C8C8-9AC1B06E484E}"/>
              </a:ext>
            </a:extLst>
          </p:cNvPr>
          <p:cNvSpPr txBox="1">
            <a:spLocks/>
          </p:cNvSpPr>
          <p:nvPr/>
        </p:nvSpPr>
        <p:spPr bwMode="auto">
          <a:xfrm>
            <a:off x="415098" y="4668114"/>
            <a:ext cx="6169709"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2023: </a:t>
            </a:r>
            <a:r>
              <a:rPr lang="it-CH" kern="0" dirty="0" err="1"/>
              <a:t>Epowerment</a:t>
            </a:r>
            <a:r>
              <a:rPr lang="it-CH" kern="0" dirty="0"/>
              <a:t> Zurich – </a:t>
            </a:r>
            <a:r>
              <a:rPr lang="it-CH" kern="0" dirty="0" err="1"/>
              <a:t>Berlin</a:t>
            </a:r>
            <a:endParaRPr lang="it-CH" kern="0" dirty="0"/>
          </a:p>
        </p:txBody>
      </p:sp>
      <p:sp>
        <p:nvSpPr>
          <p:cNvPr id="9" name="Segnaposto contenuto 8">
            <a:extLst>
              <a:ext uri="{FF2B5EF4-FFF2-40B4-BE49-F238E27FC236}">
                <a16:creationId xmlns:a16="http://schemas.microsoft.com/office/drawing/2014/main" id="{661111F5-230E-5F25-56B8-4B5830A487B0}"/>
              </a:ext>
            </a:extLst>
          </p:cNvPr>
          <p:cNvSpPr txBox="1">
            <a:spLocks/>
          </p:cNvSpPr>
          <p:nvPr/>
        </p:nvSpPr>
        <p:spPr bwMode="auto">
          <a:xfrm>
            <a:off x="415097" y="5406386"/>
            <a:ext cx="6169709"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Next future: Zurich – </a:t>
            </a:r>
            <a:r>
              <a:rPr lang="it-CH" kern="0" dirty="0" err="1"/>
              <a:t>Barcelona</a:t>
            </a:r>
            <a:endParaRPr lang="it-CH" kern="0" dirty="0"/>
          </a:p>
        </p:txBody>
      </p:sp>
      <p:sp>
        <p:nvSpPr>
          <p:cNvPr id="10" name="Segnaposto contenuto 8">
            <a:extLst>
              <a:ext uri="{FF2B5EF4-FFF2-40B4-BE49-F238E27FC236}">
                <a16:creationId xmlns:a16="http://schemas.microsoft.com/office/drawing/2014/main" id="{470E4147-FA74-6744-A06C-C50D8BDDD73A}"/>
              </a:ext>
            </a:extLst>
          </p:cNvPr>
          <p:cNvSpPr txBox="1">
            <a:spLocks/>
          </p:cNvSpPr>
          <p:nvPr/>
        </p:nvSpPr>
        <p:spPr bwMode="auto">
          <a:xfrm>
            <a:off x="417249" y="5041170"/>
            <a:ext cx="6169709"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2023: </a:t>
            </a:r>
            <a:r>
              <a:rPr lang="it-CH" kern="0" dirty="0" err="1"/>
              <a:t>Epowerment</a:t>
            </a:r>
            <a:r>
              <a:rPr lang="it-CH" kern="0" dirty="0"/>
              <a:t> Zurich – Hamburg</a:t>
            </a:r>
          </a:p>
        </p:txBody>
      </p:sp>
      <p:sp>
        <p:nvSpPr>
          <p:cNvPr id="11" name="Segnaposto contenuto 8">
            <a:extLst>
              <a:ext uri="{FF2B5EF4-FFF2-40B4-BE49-F238E27FC236}">
                <a16:creationId xmlns:a16="http://schemas.microsoft.com/office/drawing/2014/main" id="{2D1DF6DB-AD82-7C89-D597-B57A53332614}"/>
              </a:ext>
            </a:extLst>
          </p:cNvPr>
          <p:cNvSpPr txBox="1">
            <a:spLocks/>
          </p:cNvSpPr>
          <p:nvPr/>
        </p:nvSpPr>
        <p:spPr bwMode="auto">
          <a:xfrm>
            <a:off x="415096" y="5779442"/>
            <a:ext cx="6169709" cy="28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Next future: Zurich – Rome</a:t>
            </a:r>
          </a:p>
        </p:txBody>
      </p:sp>
      <p:pic>
        <p:nvPicPr>
          <p:cNvPr id="27" name="Immagine 26" descr="Immagine che contiene mappa&#10;&#10;Descrizione generata automaticamente">
            <a:extLst>
              <a:ext uri="{FF2B5EF4-FFF2-40B4-BE49-F238E27FC236}">
                <a16:creationId xmlns:a16="http://schemas.microsoft.com/office/drawing/2014/main" id="{A269CD3E-E7D6-6B68-9238-3A72F1D958D8}"/>
              </a:ext>
            </a:extLst>
          </p:cNvPr>
          <p:cNvPicPr>
            <a:picLocks noChangeAspect="1"/>
          </p:cNvPicPr>
          <p:nvPr/>
        </p:nvPicPr>
        <p:blipFill>
          <a:blip r:embed="rId2"/>
          <a:stretch>
            <a:fillRect/>
          </a:stretch>
        </p:blipFill>
        <p:spPr>
          <a:xfrm>
            <a:off x="6617440" y="933160"/>
            <a:ext cx="4740992" cy="5520028"/>
          </a:xfrm>
          <a:prstGeom prst="rect">
            <a:avLst/>
          </a:prstGeom>
          <a:ln w="19050">
            <a:solidFill>
              <a:schemeClr val="tx1"/>
            </a:solidFill>
          </a:ln>
        </p:spPr>
      </p:pic>
      <p:sp>
        <p:nvSpPr>
          <p:cNvPr id="28" name="CasellaDiTesto 27">
            <a:extLst>
              <a:ext uri="{FF2B5EF4-FFF2-40B4-BE49-F238E27FC236}">
                <a16:creationId xmlns:a16="http://schemas.microsoft.com/office/drawing/2014/main" id="{FEE24BC8-ABBB-E41B-1CAD-5D594928A266}"/>
              </a:ext>
            </a:extLst>
          </p:cNvPr>
          <p:cNvSpPr txBox="1"/>
          <p:nvPr/>
        </p:nvSpPr>
        <p:spPr bwMode="auto">
          <a:xfrm>
            <a:off x="6617440" y="6571652"/>
            <a:ext cx="2247410" cy="169277"/>
          </a:xfrm>
          <a:prstGeom prst="rect">
            <a:avLst/>
          </a:prstGeom>
          <a:noFill/>
          <a:ln w="9525">
            <a:noFill/>
            <a:miter lim="800000"/>
            <a:headEnd/>
            <a:tailEnd/>
          </a:ln>
        </p:spPr>
        <p:txBody>
          <a:bodyPr wrap="none" lIns="0" tIns="0" rIns="0" bIns="0" rtlCol="0">
            <a:prstTxWarp prst="textNoShape">
              <a:avLst/>
            </a:prstTxWarp>
            <a:spAutoFit/>
          </a:bodyPr>
          <a:lstStyle/>
          <a:p>
            <a:pPr eaLnBrk="0" hangingPunct="0">
              <a:spcBef>
                <a:spcPct val="20000"/>
              </a:spcBef>
            </a:pPr>
            <a:r>
              <a:rPr lang="it-CH" sz="1100" b="0" i="0" dirty="0">
                <a:solidFill>
                  <a:srgbClr val="000000"/>
                </a:solidFill>
                <a:effectLst/>
                <a:latin typeface="Aktiv Grotesk"/>
              </a:rPr>
              <a:t>Source: </a:t>
            </a:r>
            <a:r>
              <a:rPr lang="it-CH" sz="1100" b="0" i="0" dirty="0" err="1">
                <a:solidFill>
                  <a:srgbClr val="000000"/>
                </a:solidFill>
                <a:effectLst/>
                <a:latin typeface="Aktiv Grotesk"/>
              </a:rPr>
              <a:t>Kai</a:t>
            </a:r>
            <a:r>
              <a:rPr lang="it-CH" sz="1100" b="0" i="0" dirty="0">
                <a:solidFill>
                  <a:srgbClr val="000000"/>
                </a:solidFill>
                <a:effectLst/>
                <a:latin typeface="Aktiv Grotesk"/>
              </a:rPr>
              <a:t> </a:t>
            </a:r>
            <a:r>
              <a:rPr lang="it-CH" sz="1100" b="0" i="0" dirty="0" err="1">
                <a:solidFill>
                  <a:srgbClr val="000000"/>
                </a:solidFill>
                <a:effectLst/>
                <a:latin typeface="Aktiv Grotesk"/>
              </a:rPr>
              <a:t>Reusser</a:t>
            </a:r>
            <a:r>
              <a:rPr lang="it-CH" sz="1100" b="0" i="0" dirty="0">
                <a:solidFill>
                  <a:srgbClr val="000000"/>
                </a:solidFill>
                <a:effectLst/>
                <a:latin typeface="Aktiv Grotesk"/>
              </a:rPr>
              <a:t> / swissinfo.ch / SRF</a:t>
            </a:r>
            <a:endParaRPr lang="it-CH" sz="1400" kern="0" dirty="0">
              <a:latin typeface="+mn-lt"/>
              <a:ea typeface="ＭＳ Ｐゴシック" pitchFamily="-112" charset="-128"/>
              <a:cs typeface="ＭＳ Ｐゴシック" pitchFamily="-112" charset="-128"/>
            </a:endParaRPr>
          </a:p>
        </p:txBody>
      </p:sp>
      <p:cxnSp>
        <p:nvCxnSpPr>
          <p:cNvPr id="29" name="Connettore diritto 28">
            <a:extLst>
              <a:ext uri="{FF2B5EF4-FFF2-40B4-BE49-F238E27FC236}">
                <a16:creationId xmlns:a16="http://schemas.microsoft.com/office/drawing/2014/main" id="{C21F04CA-C1AA-7F2D-10A2-A6E9B5EC58B7}"/>
              </a:ext>
            </a:extLst>
          </p:cNvPr>
          <p:cNvCxnSpPr/>
          <p:nvPr/>
        </p:nvCxnSpPr>
        <p:spPr>
          <a:xfrm>
            <a:off x="7697557" y="3484724"/>
            <a:ext cx="432048" cy="0"/>
          </a:xfrm>
          <a:prstGeom prst="line">
            <a:avLst/>
          </a:prstGeom>
          <a:ln>
            <a:solidFill>
              <a:srgbClr val="E305A4"/>
            </a:solidFill>
          </a:ln>
        </p:spPr>
        <p:style>
          <a:lnRef idx="2">
            <a:schemeClr val="accent1"/>
          </a:lnRef>
          <a:fillRef idx="0">
            <a:schemeClr val="accent1"/>
          </a:fillRef>
          <a:effectRef idx="1">
            <a:schemeClr val="accent1"/>
          </a:effectRef>
          <a:fontRef idx="minor">
            <a:schemeClr val="tx1"/>
          </a:fontRef>
        </p:style>
      </p:cxnSp>
      <p:cxnSp>
        <p:nvCxnSpPr>
          <p:cNvPr id="30" name="Connettore diritto 29">
            <a:extLst>
              <a:ext uri="{FF2B5EF4-FFF2-40B4-BE49-F238E27FC236}">
                <a16:creationId xmlns:a16="http://schemas.microsoft.com/office/drawing/2014/main" id="{5BF66FE9-13D4-440C-6E81-44267449CDE6}"/>
              </a:ext>
            </a:extLst>
          </p:cNvPr>
          <p:cNvCxnSpPr>
            <a:cxnSpLocks/>
          </p:cNvCxnSpPr>
          <p:nvPr/>
        </p:nvCxnSpPr>
        <p:spPr>
          <a:xfrm>
            <a:off x="7337517" y="3223700"/>
            <a:ext cx="360040" cy="261024"/>
          </a:xfrm>
          <a:prstGeom prst="line">
            <a:avLst/>
          </a:prstGeom>
          <a:ln>
            <a:solidFill>
              <a:srgbClr val="E305A4"/>
            </a:solidFill>
          </a:ln>
        </p:spPr>
        <p:style>
          <a:lnRef idx="2">
            <a:schemeClr val="accent1"/>
          </a:lnRef>
          <a:fillRef idx="0">
            <a:schemeClr val="accent1"/>
          </a:fillRef>
          <a:effectRef idx="1">
            <a:schemeClr val="accent1"/>
          </a:effectRef>
          <a:fontRef idx="minor">
            <a:schemeClr val="tx1"/>
          </a:fontRef>
        </p:style>
      </p:cxnSp>
      <p:cxnSp>
        <p:nvCxnSpPr>
          <p:cNvPr id="31" name="Connettore diritto 30">
            <a:extLst>
              <a:ext uri="{FF2B5EF4-FFF2-40B4-BE49-F238E27FC236}">
                <a16:creationId xmlns:a16="http://schemas.microsoft.com/office/drawing/2014/main" id="{25B7F9E2-17E2-EF6F-9054-D46B2370DA68}"/>
              </a:ext>
            </a:extLst>
          </p:cNvPr>
          <p:cNvCxnSpPr>
            <a:cxnSpLocks/>
          </p:cNvCxnSpPr>
          <p:nvPr/>
        </p:nvCxnSpPr>
        <p:spPr>
          <a:xfrm>
            <a:off x="7193501" y="3223700"/>
            <a:ext cx="144016" cy="0"/>
          </a:xfrm>
          <a:prstGeom prst="line">
            <a:avLst/>
          </a:prstGeom>
          <a:ln>
            <a:solidFill>
              <a:srgbClr val="E305A4"/>
            </a:solidFill>
          </a:ln>
        </p:spPr>
        <p:style>
          <a:lnRef idx="2">
            <a:schemeClr val="accent1"/>
          </a:lnRef>
          <a:fillRef idx="0">
            <a:schemeClr val="accent1"/>
          </a:fillRef>
          <a:effectRef idx="1">
            <a:schemeClr val="accent1"/>
          </a:effectRef>
          <a:fontRef idx="minor">
            <a:schemeClr val="tx1"/>
          </a:fontRef>
        </p:style>
      </p:cxnSp>
      <p:cxnSp>
        <p:nvCxnSpPr>
          <p:cNvPr id="32" name="Connettore diritto 31">
            <a:extLst>
              <a:ext uri="{FF2B5EF4-FFF2-40B4-BE49-F238E27FC236}">
                <a16:creationId xmlns:a16="http://schemas.microsoft.com/office/drawing/2014/main" id="{6C55533D-D9E1-E2FE-AC95-6FFB15CD15F7}"/>
              </a:ext>
            </a:extLst>
          </p:cNvPr>
          <p:cNvCxnSpPr>
            <a:cxnSpLocks/>
          </p:cNvCxnSpPr>
          <p:nvPr/>
        </p:nvCxnSpPr>
        <p:spPr>
          <a:xfrm>
            <a:off x="8201613" y="2710724"/>
            <a:ext cx="0" cy="720000"/>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33" name="Connettore diritto 32">
            <a:extLst>
              <a:ext uri="{FF2B5EF4-FFF2-40B4-BE49-F238E27FC236}">
                <a16:creationId xmlns:a16="http://schemas.microsoft.com/office/drawing/2014/main" id="{301F3F4D-34C1-0942-7516-AEA2EADB18B6}"/>
              </a:ext>
            </a:extLst>
          </p:cNvPr>
          <p:cNvCxnSpPr>
            <a:cxnSpLocks/>
          </p:cNvCxnSpPr>
          <p:nvPr/>
        </p:nvCxnSpPr>
        <p:spPr>
          <a:xfrm flipH="1" flipV="1">
            <a:off x="8051870" y="2633441"/>
            <a:ext cx="146879" cy="86203"/>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4" name="Connettore diritto 33">
            <a:extLst>
              <a:ext uri="{FF2B5EF4-FFF2-40B4-BE49-F238E27FC236}">
                <a16:creationId xmlns:a16="http://schemas.microsoft.com/office/drawing/2014/main" id="{7F53045E-952A-7189-A151-D5DA1C05FD0C}"/>
              </a:ext>
            </a:extLst>
          </p:cNvPr>
          <p:cNvCxnSpPr>
            <a:cxnSpLocks/>
          </p:cNvCxnSpPr>
          <p:nvPr/>
        </p:nvCxnSpPr>
        <p:spPr>
          <a:xfrm>
            <a:off x="8057594" y="2548208"/>
            <a:ext cx="0" cy="99428"/>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5" name="Connettore diritto 34">
            <a:extLst>
              <a:ext uri="{FF2B5EF4-FFF2-40B4-BE49-F238E27FC236}">
                <a16:creationId xmlns:a16="http://schemas.microsoft.com/office/drawing/2014/main" id="{EB6AF22E-F2BA-7A74-A6D2-5BAC8494F459}"/>
              </a:ext>
            </a:extLst>
          </p:cNvPr>
          <p:cNvCxnSpPr>
            <a:cxnSpLocks/>
          </p:cNvCxnSpPr>
          <p:nvPr/>
        </p:nvCxnSpPr>
        <p:spPr>
          <a:xfrm flipH="1" flipV="1">
            <a:off x="7735421" y="2131568"/>
            <a:ext cx="257724" cy="372012"/>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6" name="Connettore diritto 35">
            <a:extLst>
              <a:ext uri="{FF2B5EF4-FFF2-40B4-BE49-F238E27FC236}">
                <a16:creationId xmlns:a16="http://schemas.microsoft.com/office/drawing/2014/main" id="{487FC72C-1175-2ECE-E475-0B2CA3AB1094}"/>
              </a:ext>
            </a:extLst>
          </p:cNvPr>
          <p:cNvCxnSpPr>
            <a:cxnSpLocks/>
          </p:cNvCxnSpPr>
          <p:nvPr/>
        </p:nvCxnSpPr>
        <p:spPr>
          <a:xfrm>
            <a:off x="7741144" y="2037762"/>
            <a:ext cx="0" cy="105818"/>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7" name="Connettore diritto 36">
            <a:extLst>
              <a:ext uri="{FF2B5EF4-FFF2-40B4-BE49-F238E27FC236}">
                <a16:creationId xmlns:a16="http://schemas.microsoft.com/office/drawing/2014/main" id="{619ECE32-003B-863A-6653-E4D9CBB40B88}"/>
              </a:ext>
            </a:extLst>
          </p:cNvPr>
          <p:cNvCxnSpPr>
            <a:cxnSpLocks/>
          </p:cNvCxnSpPr>
          <p:nvPr/>
        </p:nvCxnSpPr>
        <p:spPr>
          <a:xfrm flipH="1">
            <a:off x="8273621" y="3282932"/>
            <a:ext cx="144013" cy="156792"/>
          </a:xfrm>
          <a:prstGeom prst="line">
            <a:avLst/>
          </a:prstGeom>
          <a:ln w="47625">
            <a:solidFill>
              <a:srgbClr val="0098FF"/>
            </a:solidFill>
          </a:ln>
          <a:effectLst/>
        </p:spPr>
        <p:style>
          <a:lnRef idx="2">
            <a:schemeClr val="accent1"/>
          </a:lnRef>
          <a:fillRef idx="0">
            <a:schemeClr val="accent1"/>
          </a:fillRef>
          <a:effectRef idx="1">
            <a:schemeClr val="accent1"/>
          </a:effectRef>
          <a:fontRef idx="minor">
            <a:schemeClr val="tx1"/>
          </a:fontRef>
        </p:style>
      </p:cxnSp>
      <p:cxnSp>
        <p:nvCxnSpPr>
          <p:cNvPr id="38" name="Connettore diritto 37">
            <a:extLst>
              <a:ext uri="{FF2B5EF4-FFF2-40B4-BE49-F238E27FC236}">
                <a16:creationId xmlns:a16="http://schemas.microsoft.com/office/drawing/2014/main" id="{60FE396E-9817-0BF4-DC63-BE14E21AFB1A}"/>
              </a:ext>
            </a:extLst>
          </p:cNvPr>
          <p:cNvCxnSpPr>
            <a:cxnSpLocks/>
          </p:cNvCxnSpPr>
          <p:nvPr/>
        </p:nvCxnSpPr>
        <p:spPr>
          <a:xfrm flipH="1">
            <a:off x="8417634" y="2719644"/>
            <a:ext cx="3" cy="576064"/>
          </a:xfrm>
          <a:prstGeom prst="line">
            <a:avLst/>
          </a:prstGeom>
          <a:ln w="47625">
            <a:solidFill>
              <a:srgbClr val="0098FF"/>
            </a:solidFill>
          </a:ln>
          <a:effectLst/>
        </p:spPr>
        <p:style>
          <a:lnRef idx="2">
            <a:schemeClr val="accent1"/>
          </a:lnRef>
          <a:fillRef idx="0">
            <a:schemeClr val="accent1"/>
          </a:fillRef>
          <a:effectRef idx="1">
            <a:schemeClr val="accent1"/>
          </a:effectRef>
          <a:fontRef idx="minor">
            <a:schemeClr val="tx1"/>
          </a:fontRef>
        </p:style>
      </p:cxnSp>
      <p:cxnSp>
        <p:nvCxnSpPr>
          <p:cNvPr id="39" name="Connettore diritto 38">
            <a:extLst>
              <a:ext uri="{FF2B5EF4-FFF2-40B4-BE49-F238E27FC236}">
                <a16:creationId xmlns:a16="http://schemas.microsoft.com/office/drawing/2014/main" id="{A9F02D12-85EA-DEDF-0BA0-5B3E7AAECF88}"/>
              </a:ext>
            </a:extLst>
          </p:cNvPr>
          <p:cNvCxnSpPr>
            <a:cxnSpLocks/>
          </p:cNvCxnSpPr>
          <p:nvPr/>
        </p:nvCxnSpPr>
        <p:spPr>
          <a:xfrm flipV="1">
            <a:off x="8417634" y="2431612"/>
            <a:ext cx="144019" cy="288032"/>
          </a:xfrm>
          <a:prstGeom prst="line">
            <a:avLst/>
          </a:prstGeom>
          <a:ln w="47625">
            <a:solidFill>
              <a:srgbClr val="0098FF"/>
            </a:solidFill>
          </a:ln>
          <a:effectLst/>
        </p:spPr>
        <p:style>
          <a:lnRef idx="2">
            <a:schemeClr val="accent1"/>
          </a:lnRef>
          <a:fillRef idx="0">
            <a:schemeClr val="accent1"/>
          </a:fillRef>
          <a:effectRef idx="1">
            <a:schemeClr val="accent1"/>
          </a:effectRef>
          <a:fontRef idx="minor">
            <a:schemeClr val="tx1"/>
          </a:fontRef>
        </p:style>
      </p:cxnSp>
      <p:cxnSp>
        <p:nvCxnSpPr>
          <p:cNvPr id="40" name="Connettore diritto 39">
            <a:extLst>
              <a:ext uri="{FF2B5EF4-FFF2-40B4-BE49-F238E27FC236}">
                <a16:creationId xmlns:a16="http://schemas.microsoft.com/office/drawing/2014/main" id="{C90B5F7B-0AE2-4176-1687-B5057D4F9F20}"/>
              </a:ext>
            </a:extLst>
          </p:cNvPr>
          <p:cNvCxnSpPr>
            <a:cxnSpLocks/>
          </p:cNvCxnSpPr>
          <p:nvPr/>
        </p:nvCxnSpPr>
        <p:spPr>
          <a:xfrm flipV="1">
            <a:off x="8561653" y="2234388"/>
            <a:ext cx="864096" cy="212678"/>
          </a:xfrm>
          <a:prstGeom prst="line">
            <a:avLst/>
          </a:prstGeom>
          <a:ln w="47625">
            <a:solidFill>
              <a:srgbClr val="0098FF"/>
            </a:solidFill>
          </a:ln>
          <a:effectLst/>
        </p:spPr>
        <p:style>
          <a:lnRef idx="2">
            <a:schemeClr val="accent1"/>
          </a:lnRef>
          <a:fillRef idx="0">
            <a:schemeClr val="accent1"/>
          </a:fillRef>
          <a:effectRef idx="1">
            <a:schemeClr val="accent1"/>
          </a:effectRef>
          <a:fontRef idx="minor">
            <a:schemeClr val="tx1"/>
          </a:fontRef>
        </p:style>
      </p:cxnSp>
      <p:cxnSp>
        <p:nvCxnSpPr>
          <p:cNvPr id="41" name="Connettore diritto 40">
            <a:extLst>
              <a:ext uri="{FF2B5EF4-FFF2-40B4-BE49-F238E27FC236}">
                <a16:creationId xmlns:a16="http://schemas.microsoft.com/office/drawing/2014/main" id="{66C5912B-8CBA-FC94-0EAD-9DB7AD1D55BB}"/>
              </a:ext>
            </a:extLst>
          </p:cNvPr>
          <p:cNvCxnSpPr>
            <a:cxnSpLocks/>
          </p:cNvCxnSpPr>
          <p:nvPr/>
        </p:nvCxnSpPr>
        <p:spPr>
          <a:xfrm flipV="1">
            <a:off x="9413333" y="2141924"/>
            <a:ext cx="0" cy="108000"/>
          </a:xfrm>
          <a:prstGeom prst="line">
            <a:avLst/>
          </a:prstGeom>
          <a:ln w="47625">
            <a:solidFill>
              <a:srgbClr val="0098FF"/>
            </a:solidFill>
          </a:ln>
          <a:effectLst/>
        </p:spPr>
        <p:style>
          <a:lnRef idx="2">
            <a:schemeClr val="accent1"/>
          </a:lnRef>
          <a:fillRef idx="0">
            <a:schemeClr val="accent1"/>
          </a:fillRef>
          <a:effectRef idx="1">
            <a:schemeClr val="accent1"/>
          </a:effectRef>
          <a:fontRef idx="minor">
            <a:schemeClr val="tx1"/>
          </a:fontRef>
        </p:style>
      </p:cxnSp>
      <p:cxnSp>
        <p:nvCxnSpPr>
          <p:cNvPr id="42" name="Connettore diritto 41">
            <a:extLst>
              <a:ext uri="{FF2B5EF4-FFF2-40B4-BE49-F238E27FC236}">
                <a16:creationId xmlns:a16="http://schemas.microsoft.com/office/drawing/2014/main" id="{3D076124-FE5E-A22B-2853-54C388BE349F}"/>
              </a:ext>
            </a:extLst>
          </p:cNvPr>
          <p:cNvCxnSpPr>
            <a:cxnSpLocks/>
          </p:cNvCxnSpPr>
          <p:nvPr/>
        </p:nvCxnSpPr>
        <p:spPr>
          <a:xfrm flipH="1">
            <a:off x="8237617" y="3299654"/>
            <a:ext cx="108010" cy="132888"/>
          </a:xfrm>
          <a:prstGeom prst="line">
            <a:avLst/>
          </a:prstGeom>
          <a:ln w="47625">
            <a:solidFill>
              <a:srgbClr val="7AC900"/>
            </a:solidFill>
          </a:ln>
          <a:effectLst/>
        </p:spPr>
        <p:style>
          <a:lnRef idx="2">
            <a:schemeClr val="accent1"/>
          </a:lnRef>
          <a:fillRef idx="0">
            <a:schemeClr val="accent1"/>
          </a:fillRef>
          <a:effectRef idx="1">
            <a:schemeClr val="accent1"/>
          </a:effectRef>
          <a:fontRef idx="minor">
            <a:schemeClr val="tx1"/>
          </a:fontRef>
        </p:style>
      </p:cxnSp>
      <p:cxnSp>
        <p:nvCxnSpPr>
          <p:cNvPr id="43" name="Connettore diritto 42">
            <a:extLst>
              <a:ext uri="{FF2B5EF4-FFF2-40B4-BE49-F238E27FC236}">
                <a16:creationId xmlns:a16="http://schemas.microsoft.com/office/drawing/2014/main" id="{60985103-DCFC-A31D-C7F9-D50BAF934AFC}"/>
              </a:ext>
            </a:extLst>
          </p:cNvPr>
          <p:cNvCxnSpPr>
            <a:cxnSpLocks/>
          </p:cNvCxnSpPr>
          <p:nvPr/>
        </p:nvCxnSpPr>
        <p:spPr>
          <a:xfrm>
            <a:off x="8345627" y="2710724"/>
            <a:ext cx="0" cy="604800"/>
          </a:xfrm>
          <a:prstGeom prst="line">
            <a:avLst/>
          </a:prstGeom>
          <a:ln w="47625">
            <a:solidFill>
              <a:srgbClr val="7AC900"/>
            </a:solidFill>
          </a:ln>
          <a:effectLst/>
        </p:spPr>
        <p:style>
          <a:lnRef idx="2">
            <a:schemeClr val="accent1"/>
          </a:lnRef>
          <a:fillRef idx="0">
            <a:schemeClr val="accent1"/>
          </a:fillRef>
          <a:effectRef idx="1">
            <a:schemeClr val="accent1"/>
          </a:effectRef>
          <a:fontRef idx="minor">
            <a:schemeClr val="tx1"/>
          </a:fontRef>
        </p:style>
      </p:cxnSp>
      <p:cxnSp>
        <p:nvCxnSpPr>
          <p:cNvPr id="44" name="Connettore diritto 43">
            <a:extLst>
              <a:ext uri="{FF2B5EF4-FFF2-40B4-BE49-F238E27FC236}">
                <a16:creationId xmlns:a16="http://schemas.microsoft.com/office/drawing/2014/main" id="{9DDF59E2-45EB-5E65-E246-5B22649B5338}"/>
              </a:ext>
            </a:extLst>
          </p:cNvPr>
          <p:cNvCxnSpPr>
            <a:cxnSpLocks/>
          </p:cNvCxnSpPr>
          <p:nvPr/>
        </p:nvCxnSpPr>
        <p:spPr>
          <a:xfrm flipH="1">
            <a:off x="8345627" y="2407589"/>
            <a:ext cx="155464" cy="312055"/>
          </a:xfrm>
          <a:prstGeom prst="line">
            <a:avLst/>
          </a:prstGeom>
          <a:ln w="47625">
            <a:solidFill>
              <a:srgbClr val="7AC900"/>
            </a:solidFill>
          </a:ln>
          <a:effectLst/>
        </p:spPr>
        <p:style>
          <a:lnRef idx="2">
            <a:schemeClr val="accent1"/>
          </a:lnRef>
          <a:fillRef idx="0">
            <a:schemeClr val="accent1"/>
          </a:fillRef>
          <a:effectRef idx="1">
            <a:schemeClr val="accent1"/>
          </a:effectRef>
          <a:fontRef idx="minor">
            <a:schemeClr val="tx1"/>
          </a:fontRef>
        </p:style>
      </p:cxnSp>
      <p:cxnSp>
        <p:nvCxnSpPr>
          <p:cNvPr id="45" name="Connettore diritto 44">
            <a:extLst>
              <a:ext uri="{FF2B5EF4-FFF2-40B4-BE49-F238E27FC236}">
                <a16:creationId xmlns:a16="http://schemas.microsoft.com/office/drawing/2014/main" id="{30332BAF-405B-4D9E-0E2E-F4C3EA380828}"/>
              </a:ext>
            </a:extLst>
          </p:cNvPr>
          <p:cNvCxnSpPr>
            <a:cxnSpLocks/>
          </p:cNvCxnSpPr>
          <p:nvPr/>
        </p:nvCxnSpPr>
        <p:spPr>
          <a:xfrm>
            <a:off x="8495367" y="1846724"/>
            <a:ext cx="0" cy="576000"/>
          </a:xfrm>
          <a:prstGeom prst="line">
            <a:avLst/>
          </a:prstGeom>
          <a:ln w="47625">
            <a:solidFill>
              <a:srgbClr val="7AC900"/>
            </a:solidFill>
          </a:ln>
          <a:effectLst/>
        </p:spPr>
        <p:style>
          <a:lnRef idx="2">
            <a:schemeClr val="accent1"/>
          </a:lnRef>
          <a:fillRef idx="0">
            <a:schemeClr val="accent1"/>
          </a:fillRef>
          <a:effectRef idx="1">
            <a:schemeClr val="accent1"/>
          </a:effectRef>
          <a:fontRef idx="minor">
            <a:schemeClr val="tx1"/>
          </a:fontRef>
        </p:style>
      </p:cxnSp>
      <p:cxnSp>
        <p:nvCxnSpPr>
          <p:cNvPr id="46" name="Connettore diritto 45">
            <a:extLst>
              <a:ext uri="{FF2B5EF4-FFF2-40B4-BE49-F238E27FC236}">
                <a16:creationId xmlns:a16="http://schemas.microsoft.com/office/drawing/2014/main" id="{68E68090-923E-74F4-5567-3812473510D6}"/>
              </a:ext>
            </a:extLst>
          </p:cNvPr>
          <p:cNvCxnSpPr>
            <a:cxnSpLocks/>
          </p:cNvCxnSpPr>
          <p:nvPr/>
        </p:nvCxnSpPr>
        <p:spPr>
          <a:xfrm flipV="1">
            <a:off x="8237617" y="3693174"/>
            <a:ext cx="108010" cy="5860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7" name="Connettore diritto 46">
            <a:extLst>
              <a:ext uri="{FF2B5EF4-FFF2-40B4-BE49-F238E27FC236}">
                <a16:creationId xmlns:a16="http://schemas.microsoft.com/office/drawing/2014/main" id="{AF61CCC2-FDAA-23A9-A09F-213B7A1CF25E}"/>
              </a:ext>
            </a:extLst>
          </p:cNvPr>
          <p:cNvCxnSpPr>
            <a:cxnSpLocks/>
          </p:cNvCxnSpPr>
          <p:nvPr/>
        </p:nvCxnSpPr>
        <p:spPr>
          <a:xfrm>
            <a:off x="7985589" y="3751779"/>
            <a:ext cx="144014"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8" name="Connettore diritto 47">
            <a:extLst>
              <a:ext uri="{FF2B5EF4-FFF2-40B4-BE49-F238E27FC236}">
                <a16:creationId xmlns:a16="http://schemas.microsoft.com/office/drawing/2014/main" id="{5BAADE7C-3647-1AC9-A5ED-0E6366C64169}"/>
              </a:ext>
            </a:extLst>
          </p:cNvPr>
          <p:cNvCxnSpPr>
            <a:cxnSpLocks/>
          </p:cNvCxnSpPr>
          <p:nvPr/>
        </p:nvCxnSpPr>
        <p:spPr>
          <a:xfrm flipH="1">
            <a:off x="7049485" y="3751779"/>
            <a:ext cx="936104" cy="480033"/>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9" name="Connettore diritto 48">
            <a:extLst>
              <a:ext uri="{FF2B5EF4-FFF2-40B4-BE49-F238E27FC236}">
                <a16:creationId xmlns:a16="http://schemas.microsoft.com/office/drawing/2014/main" id="{A0C8C62A-E728-2F80-26A4-83A0599A08FD}"/>
              </a:ext>
            </a:extLst>
          </p:cNvPr>
          <p:cNvCxnSpPr>
            <a:cxnSpLocks/>
          </p:cNvCxnSpPr>
          <p:nvPr/>
        </p:nvCxnSpPr>
        <p:spPr>
          <a:xfrm flipV="1">
            <a:off x="7058933" y="4218391"/>
            <a:ext cx="5848" cy="9900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50" name="Connettore diritto 49">
            <a:extLst>
              <a:ext uri="{FF2B5EF4-FFF2-40B4-BE49-F238E27FC236}">
                <a16:creationId xmlns:a16="http://schemas.microsoft.com/office/drawing/2014/main" id="{60DF1A89-5D68-9DA9-C34E-2305C358AEB4}"/>
              </a:ext>
            </a:extLst>
          </p:cNvPr>
          <p:cNvCxnSpPr>
            <a:cxnSpLocks/>
          </p:cNvCxnSpPr>
          <p:nvPr/>
        </p:nvCxnSpPr>
        <p:spPr>
          <a:xfrm flipV="1">
            <a:off x="8387333" y="3709546"/>
            <a:ext cx="0" cy="1785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Connettore diritto 50">
            <a:extLst>
              <a:ext uri="{FF2B5EF4-FFF2-40B4-BE49-F238E27FC236}">
                <a16:creationId xmlns:a16="http://schemas.microsoft.com/office/drawing/2014/main" id="{6CC2C42E-E0CB-F1F4-2FDB-40CDB1179F0B}"/>
              </a:ext>
            </a:extLst>
          </p:cNvPr>
          <p:cNvCxnSpPr>
            <a:cxnSpLocks/>
          </p:cNvCxnSpPr>
          <p:nvPr/>
        </p:nvCxnSpPr>
        <p:spPr>
          <a:xfrm flipH="1" flipV="1">
            <a:off x="8387333" y="3888144"/>
            <a:ext cx="792000" cy="900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2" name="Connettore diritto 51">
            <a:extLst>
              <a:ext uri="{FF2B5EF4-FFF2-40B4-BE49-F238E27FC236}">
                <a16:creationId xmlns:a16="http://schemas.microsoft.com/office/drawing/2014/main" id="{BDA6AC4A-E991-E9CC-4328-6C6C81A9876B}"/>
              </a:ext>
            </a:extLst>
          </p:cNvPr>
          <p:cNvCxnSpPr>
            <a:cxnSpLocks/>
          </p:cNvCxnSpPr>
          <p:nvPr/>
        </p:nvCxnSpPr>
        <p:spPr>
          <a:xfrm flipV="1">
            <a:off x="9172133" y="4788144"/>
            <a:ext cx="0" cy="2357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3" name="Segnaposto contenuto 3">
            <a:extLst>
              <a:ext uri="{FF2B5EF4-FFF2-40B4-BE49-F238E27FC236}">
                <a16:creationId xmlns:a16="http://schemas.microsoft.com/office/drawing/2014/main" id="{E9F5325B-9482-0A47-E520-77C3C1EEDA93}"/>
              </a:ext>
            </a:extLst>
          </p:cNvPr>
          <p:cNvSpPr txBox="1">
            <a:spLocks/>
          </p:cNvSpPr>
          <p:nvPr/>
        </p:nvSpPr>
        <p:spPr bwMode="auto">
          <a:xfrm>
            <a:off x="431800" y="2326564"/>
            <a:ext cx="5683418" cy="76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it-CH" kern="0" dirty="0"/>
              <a:t>Night </a:t>
            </a:r>
            <a:r>
              <a:rPr lang="it-CH" kern="0" dirty="0" err="1"/>
              <a:t>train</a:t>
            </a:r>
            <a:r>
              <a:rPr lang="it-CH" kern="0" dirty="0"/>
              <a:t> services </a:t>
            </a:r>
            <a:r>
              <a:rPr lang="it-CH" kern="0" dirty="0" err="1"/>
              <a:t>connecting</a:t>
            </a:r>
            <a:r>
              <a:rPr lang="it-CH" kern="0" dirty="0"/>
              <a:t> Zurich to 5 out of 13 cities </a:t>
            </a:r>
            <a:r>
              <a:rPr lang="it-CH" kern="0" dirty="0" err="1"/>
              <a:t>ceased</a:t>
            </a:r>
            <a:r>
              <a:rPr lang="it-CH" kern="0" dirty="0"/>
              <a:t> from 2007 to 2016: </a:t>
            </a:r>
            <a:r>
              <a:rPr lang="it-CH" kern="0" dirty="0" err="1"/>
              <a:t>Berlin</a:t>
            </a:r>
            <a:r>
              <a:rPr lang="it-CH" kern="0" dirty="0"/>
              <a:t>, </a:t>
            </a:r>
            <a:r>
              <a:rPr lang="it-CH" kern="0" dirty="0" err="1"/>
              <a:t>Copenhagen</a:t>
            </a:r>
            <a:r>
              <a:rPr lang="it-CH" kern="0" dirty="0"/>
              <a:t>, Amsterdam, </a:t>
            </a:r>
            <a:r>
              <a:rPr lang="it-CH" kern="0" dirty="0" err="1"/>
              <a:t>Barcelona</a:t>
            </a:r>
            <a:r>
              <a:rPr lang="it-CH" kern="0" dirty="0"/>
              <a:t>, </a:t>
            </a:r>
            <a:r>
              <a:rPr lang="it-CH" kern="0" dirty="0" err="1"/>
              <a:t>Prague</a:t>
            </a:r>
            <a:r>
              <a:rPr lang="it-CH" kern="0" dirty="0"/>
              <a:t> (von Arx et al. 2018)</a:t>
            </a:r>
          </a:p>
          <a:p>
            <a:pPr marL="0" indent="0">
              <a:buFontTx/>
              <a:buNone/>
            </a:pPr>
            <a:endParaRPr lang="it-CH" i="1" kern="0" dirty="0"/>
          </a:p>
          <a:p>
            <a:pPr marL="0" indent="0">
              <a:buFontTx/>
              <a:buNone/>
            </a:pPr>
            <a:r>
              <a:rPr lang="it-CH" kern="0" dirty="0"/>
              <a:t>New </a:t>
            </a:r>
            <a:r>
              <a:rPr lang="it-CH" kern="0" dirty="0" err="1"/>
              <a:t>routes</a:t>
            </a:r>
            <a:r>
              <a:rPr lang="it-CH" kern="0" dirty="0"/>
              <a:t> (SBB 2019)</a:t>
            </a:r>
          </a:p>
          <a:p>
            <a:pPr marL="0" indent="0">
              <a:buFontTx/>
              <a:buNone/>
            </a:pPr>
            <a:endParaRPr lang="it-CH" i="1" kern="0" dirty="0"/>
          </a:p>
          <a:p>
            <a:pPr marL="0" indent="0">
              <a:buFontTx/>
              <a:buNone/>
            </a:pPr>
            <a:endParaRPr lang="it-CH" i="1" kern="0" dirty="0"/>
          </a:p>
        </p:txBody>
      </p:sp>
    </p:spTree>
    <p:extLst>
      <p:ext uri="{BB962C8B-B14F-4D97-AF65-F5344CB8AC3E}">
        <p14:creationId xmlns:p14="http://schemas.microsoft.com/office/powerpoint/2010/main" val="147421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842FC55A-719E-00AA-00D6-70F90C2D2428}"/>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571896EA-7BD5-C3DE-F5C5-739FDAC942DA}"/>
              </a:ext>
            </a:extLst>
          </p:cNvPr>
          <p:cNvSpPr>
            <a:spLocks noGrp="1"/>
          </p:cNvSpPr>
          <p:nvPr>
            <p:ph type="sldNum" sz="quarter" idx="12"/>
          </p:nvPr>
        </p:nvSpPr>
        <p:spPr/>
        <p:txBody>
          <a:bodyPr/>
          <a:lstStyle/>
          <a:p>
            <a:fld id="{960A59FF-5DF7-3A49-A681-2E626F09812C}" type="slidenum">
              <a:rPr lang="it-IT" altLang="x-none" smtClean="0"/>
              <a:pPr/>
              <a:t>6</a:t>
            </a:fld>
            <a:endParaRPr lang="it-IT" altLang="x-none"/>
          </a:p>
        </p:txBody>
      </p:sp>
      <p:sp>
        <p:nvSpPr>
          <p:cNvPr id="5" name="Titolo 4">
            <a:extLst>
              <a:ext uri="{FF2B5EF4-FFF2-40B4-BE49-F238E27FC236}">
                <a16:creationId xmlns:a16="http://schemas.microsoft.com/office/drawing/2014/main" id="{F82B4A13-AC32-AC2E-D303-AF31E1E09261}"/>
              </a:ext>
            </a:extLst>
          </p:cNvPr>
          <p:cNvSpPr>
            <a:spLocks noGrp="1"/>
          </p:cNvSpPr>
          <p:nvPr>
            <p:ph type="title"/>
          </p:nvPr>
        </p:nvSpPr>
        <p:spPr/>
        <p:txBody>
          <a:bodyPr/>
          <a:lstStyle/>
          <a:p>
            <a:r>
              <a:rPr lang="en-US" dirty="0"/>
              <a:t>Demand side: night train could be a good alternative for log-distance leisure travels</a:t>
            </a:r>
            <a:endParaRPr lang="it-CH" dirty="0"/>
          </a:p>
        </p:txBody>
      </p:sp>
      <p:pic>
        <p:nvPicPr>
          <p:cNvPr id="8" name="Immagine 7">
            <a:extLst>
              <a:ext uri="{FF2B5EF4-FFF2-40B4-BE49-F238E27FC236}">
                <a16:creationId xmlns:a16="http://schemas.microsoft.com/office/drawing/2014/main" id="{F4D58C76-607D-029B-2781-48E1AF8E33C1}"/>
              </a:ext>
            </a:extLst>
          </p:cNvPr>
          <p:cNvPicPr>
            <a:picLocks noChangeAspect="1"/>
          </p:cNvPicPr>
          <p:nvPr/>
        </p:nvPicPr>
        <p:blipFill>
          <a:blip r:embed="rId2">
            <a:duotone>
              <a:schemeClr val="accent3">
                <a:shade val="45000"/>
                <a:satMod val="135000"/>
              </a:schemeClr>
              <a:prstClr val="white"/>
            </a:duotone>
          </a:blip>
          <a:stretch>
            <a:fillRect/>
          </a:stretch>
        </p:blipFill>
        <p:spPr>
          <a:xfrm rot="21214244">
            <a:off x="1248389" y="1949065"/>
            <a:ext cx="856088" cy="856088"/>
          </a:xfrm>
          <a:prstGeom prst="rect">
            <a:avLst/>
          </a:prstGeom>
          <a:solidFill>
            <a:schemeClr val="bg1"/>
          </a:solidFill>
        </p:spPr>
      </p:pic>
      <p:sp>
        <p:nvSpPr>
          <p:cNvPr id="9" name="CasellaDiTesto 8">
            <a:extLst>
              <a:ext uri="{FF2B5EF4-FFF2-40B4-BE49-F238E27FC236}">
                <a16:creationId xmlns:a16="http://schemas.microsoft.com/office/drawing/2014/main" id="{A3DC2C58-AFD6-517E-9338-F0A19F92C8D3}"/>
              </a:ext>
            </a:extLst>
          </p:cNvPr>
          <p:cNvSpPr txBox="1"/>
          <p:nvPr/>
        </p:nvSpPr>
        <p:spPr bwMode="auto">
          <a:xfrm>
            <a:off x="3513658" y="3418104"/>
            <a:ext cx="6097712" cy="400110"/>
          </a:xfrm>
          <a:prstGeom prst="rect">
            <a:avLst/>
          </a:prstGeom>
          <a:noFill/>
          <a:ln w="9525">
            <a:noFill/>
            <a:miter lim="800000"/>
            <a:headEnd/>
            <a:tailEnd/>
          </a:ln>
        </p:spPr>
        <p:txBody>
          <a:bodyPr wrap="square">
            <a:spAutoFit/>
          </a:bodyPr>
          <a:lstStyle/>
          <a:p>
            <a:pPr marL="0" indent="0">
              <a:buNone/>
            </a:pPr>
            <a:endParaRPr lang="it-CH" sz="2000" dirty="0"/>
          </a:p>
        </p:txBody>
      </p:sp>
      <p:sp>
        <p:nvSpPr>
          <p:cNvPr id="10" name="Ovale 9">
            <a:extLst>
              <a:ext uri="{FF2B5EF4-FFF2-40B4-BE49-F238E27FC236}">
                <a16:creationId xmlns:a16="http://schemas.microsoft.com/office/drawing/2014/main" id="{D8BAE1BF-4AF1-E9EE-BC53-F559E15A2BDD}"/>
              </a:ext>
            </a:extLst>
          </p:cNvPr>
          <p:cNvSpPr/>
          <p:nvPr/>
        </p:nvSpPr>
        <p:spPr>
          <a:xfrm>
            <a:off x="743040" y="3680872"/>
            <a:ext cx="321716" cy="306785"/>
          </a:xfrm>
          <a:prstGeom prst="ellipse">
            <a:avLst/>
          </a:prstGeom>
          <a:solidFill>
            <a:schemeClr val="bg1">
              <a:lumMod val="75000"/>
            </a:schemeClr>
          </a:solidFill>
          <a:ln>
            <a:solidFill>
              <a:schemeClr val="tx1">
                <a:lumMod val="50000"/>
                <a:lumOff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sp>
        <p:nvSpPr>
          <p:cNvPr id="11" name="Ovale 10">
            <a:extLst>
              <a:ext uri="{FF2B5EF4-FFF2-40B4-BE49-F238E27FC236}">
                <a16:creationId xmlns:a16="http://schemas.microsoft.com/office/drawing/2014/main" id="{EF8198D6-44C7-1EF7-512B-D25786C8DDDD}"/>
              </a:ext>
            </a:extLst>
          </p:cNvPr>
          <p:cNvSpPr/>
          <p:nvPr/>
        </p:nvSpPr>
        <p:spPr>
          <a:xfrm>
            <a:off x="5410386" y="2305052"/>
            <a:ext cx="6349814" cy="3464769"/>
          </a:xfrm>
          <a:prstGeom prst="ellipse">
            <a:avLst/>
          </a:prstGeom>
          <a:solidFill>
            <a:schemeClr val="bg1">
              <a:lumMod val="75000"/>
              <a:alpha val="25000"/>
            </a:schemeClr>
          </a:solidFill>
          <a:ln>
            <a:solidFill>
              <a:schemeClr val="tx1">
                <a:lumMod val="50000"/>
                <a:lumOff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sp>
        <p:nvSpPr>
          <p:cNvPr id="12" name="Ovale 11">
            <a:extLst>
              <a:ext uri="{FF2B5EF4-FFF2-40B4-BE49-F238E27FC236}">
                <a16:creationId xmlns:a16="http://schemas.microsoft.com/office/drawing/2014/main" id="{CC2B09AD-8F9A-F783-51B7-0A5499EC5722}"/>
              </a:ext>
            </a:extLst>
          </p:cNvPr>
          <p:cNvSpPr/>
          <p:nvPr/>
        </p:nvSpPr>
        <p:spPr>
          <a:xfrm>
            <a:off x="7620682" y="2913489"/>
            <a:ext cx="4125950" cy="2204068"/>
          </a:xfrm>
          <a:prstGeom prst="ellipse">
            <a:avLst/>
          </a:prstGeom>
          <a:solidFill>
            <a:schemeClr val="bg1">
              <a:lumMod val="75000"/>
              <a:alpha val="50000"/>
            </a:schemeClr>
          </a:solidFill>
          <a:ln>
            <a:solidFill>
              <a:schemeClr val="tx1">
                <a:lumMod val="50000"/>
                <a:lumOff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cxnSp>
        <p:nvCxnSpPr>
          <p:cNvPr id="13" name="Connettore curvo 12">
            <a:extLst>
              <a:ext uri="{FF2B5EF4-FFF2-40B4-BE49-F238E27FC236}">
                <a16:creationId xmlns:a16="http://schemas.microsoft.com/office/drawing/2014/main" id="{1EA51A34-CE4F-C71B-9DAA-19D40CEB0C1A}"/>
              </a:ext>
            </a:extLst>
          </p:cNvPr>
          <p:cNvCxnSpPr>
            <a:cxnSpLocks/>
            <a:stCxn id="10" idx="0"/>
            <a:endCxn id="11" idx="0"/>
          </p:cNvCxnSpPr>
          <p:nvPr/>
        </p:nvCxnSpPr>
        <p:spPr>
          <a:xfrm rot="5400000" flipH="1" flipV="1">
            <a:off x="4056685" y="-847735"/>
            <a:ext cx="1375820" cy="7681395"/>
          </a:xfrm>
          <a:prstGeom prst="curvedConnector3">
            <a:avLst>
              <a:gd name="adj1" fmla="val 116616"/>
            </a:avLst>
          </a:prstGeom>
          <a:ln w="38100">
            <a:solidFill>
              <a:srgbClr val="0070C0"/>
            </a:solidFill>
            <a:tailEnd type="triangle"/>
          </a:ln>
        </p:spPr>
        <p:style>
          <a:lnRef idx="2">
            <a:schemeClr val="accent4"/>
          </a:lnRef>
          <a:fillRef idx="0">
            <a:schemeClr val="accent4"/>
          </a:fillRef>
          <a:effectRef idx="1">
            <a:schemeClr val="accent4"/>
          </a:effectRef>
          <a:fontRef idx="minor">
            <a:schemeClr val="tx1"/>
          </a:fontRef>
        </p:style>
      </p:cxnSp>
      <p:cxnSp>
        <p:nvCxnSpPr>
          <p:cNvPr id="14" name="Connettore curvo 13">
            <a:extLst>
              <a:ext uri="{FF2B5EF4-FFF2-40B4-BE49-F238E27FC236}">
                <a16:creationId xmlns:a16="http://schemas.microsoft.com/office/drawing/2014/main" id="{AFFA986F-302E-84D0-5982-676ED51D51D0}"/>
              </a:ext>
            </a:extLst>
          </p:cNvPr>
          <p:cNvCxnSpPr>
            <a:cxnSpLocks/>
            <a:stCxn id="10" idx="0"/>
            <a:endCxn id="12" idx="1"/>
          </p:cNvCxnSpPr>
          <p:nvPr/>
        </p:nvCxnSpPr>
        <p:spPr>
          <a:xfrm rot="5400000" flipH="1" flipV="1">
            <a:off x="4342103" y="-201937"/>
            <a:ext cx="444605" cy="7321015"/>
          </a:xfrm>
          <a:prstGeom prst="curvedConnector3">
            <a:avLst>
              <a:gd name="adj1" fmla="val 224015"/>
            </a:avLst>
          </a:prstGeom>
          <a:ln w="38100">
            <a:solidFill>
              <a:srgbClr val="0070C0"/>
            </a:solidFill>
            <a:tailEnd type="triangle"/>
          </a:ln>
        </p:spPr>
        <p:style>
          <a:lnRef idx="2">
            <a:schemeClr val="accent4"/>
          </a:lnRef>
          <a:fillRef idx="0">
            <a:schemeClr val="accent4"/>
          </a:fillRef>
          <a:effectRef idx="1">
            <a:schemeClr val="accent4"/>
          </a:effectRef>
          <a:fontRef idx="minor">
            <a:schemeClr val="tx1"/>
          </a:fontRef>
        </p:style>
      </p:cxnSp>
      <p:sp>
        <p:nvSpPr>
          <p:cNvPr id="15" name="Segnaposto contenuto 3">
            <a:extLst>
              <a:ext uri="{FF2B5EF4-FFF2-40B4-BE49-F238E27FC236}">
                <a16:creationId xmlns:a16="http://schemas.microsoft.com/office/drawing/2014/main" id="{2E121D9D-E464-A449-1D04-36D7EC51C370}"/>
              </a:ext>
            </a:extLst>
          </p:cNvPr>
          <p:cNvSpPr>
            <a:spLocks noGrp="1"/>
          </p:cNvSpPr>
          <p:nvPr>
            <p:ph idx="1"/>
          </p:nvPr>
        </p:nvSpPr>
        <p:spPr>
          <a:xfrm>
            <a:off x="1223215" y="3709451"/>
            <a:ext cx="1494436" cy="232354"/>
          </a:xfrm>
        </p:spPr>
        <p:txBody>
          <a:bodyPr/>
          <a:lstStyle/>
          <a:p>
            <a:pPr marL="0" indent="0">
              <a:buNone/>
            </a:pPr>
            <a:r>
              <a:rPr lang="en-US" dirty="0"/>
              <a:t>Switzerland</a:t>
            </a:r>
          </a:p>
          <a:p>
            <a:pPr marL="0" indent="0">
              <a:buNone/>
            </a:pPr>
            <a:endParaRPr lang="it-CH" i="1" dirty="0"/>
          </a:p>
          <a:p>
            <a:pPr marL="0" indent="0">
              <a:buNone/>
            </a:pPr>
            <a:endParaRPr lang="it-CH" i="1" dirty="0"/>
          </a:p>
          <a:p>
            <a:pPr marL="0" indent="0">
              <a:buNone/>
            </a:pPr>
            <a:endParaRPr lang="it-CH" i="1" dirty="0"/>
          </a:p>
          <a:p>
            <a:pPr marL="0" indent="0">
              <a:buNone/>
            </a:pPr>
            <a:endParaRPr lang="it-CH" i="1" dirty="0"/>
          </a:p>
          <a:p>
            <a:pPr marL="0" indent="0">
              <a:buNone/>
            </a:pPr>
            <a:endParaRPr lang="it-CH" i="1" dirty="0"/>
          </a:p>
        </p:txBody>
      </p:sp>
      <p:sp>
        <p:nvSpPr>
          <p:cNvPr id="16" name="Segnaposto contenuto 3">
            <a:extLst>
              <a:ext uri="{FF2B5EF4-FFF2-40B4-BE49-F238E27FC236}">
                <a16:creationId xmlns:a16="http://schemas.microsoft.com/office/drawing/2014/main" id="{D650E9A0-7342-A30B-A4D5-F23B8CE7611C}"/>
              </a:ext>
            </a:extLst>
          </p:cNvPr>
          <p:cNvSpPr txBox="1">
            <a:spLocks/>
          </p:cNvSpPr>
          <p:nvPr/>
        </p:nvSpPr>
        <p:spPr bwMode="auto">
          <a:xfrm>
            <a:off x="5925596" y="3658229"/>
            <a:ext cx="1404689"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kern="0" dirty="0"/>
              <a:t>Continental</a:t>
            </a:r>
          </a:p>
          <a:p>
            <a:pPr marL="0" indent="0" algn="ctr">
              <a:buFontTx/>
              <a:buNone/>
            </a:pPr>
            <a:r>
              <a:rPr lang="en-US" kern="0" dirty="0"/>
              <a:t>Europe</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7" name="Segnaposto contenuto 3">
            <a:extLst>
              <a:ext uri="{FF2B5EF4-FFF2-40B4-BE49-F238E27FC236}">
                <a16:creationId xmlns:a16="http://schemas.microsoft.com/office/drawing/2014/main" id="{E2CBBFFD-BEAA-8A1A-AE92-682095B1391B}"/>
              </a:ext>
            </a:extLst>
          </p:cNvPr>
          <p:cNvSpPr txBox="1">
            <a:spLocks/>
          </p:cNvSpPr>
          <p:nvPr/>
        </p:nvSpPr>
        <p:spPr bwMode="auto">
          <a:xfrm>
            <a:off x="8539110" y="3238178"/>
            <a:ext cx="2495085" cy="207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2"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Austria</a:t>
            </a:r>
          </a:p>
          <a:p>
            <a:pPr marL="0" indent="0">
              <a:buFontTx/>
              <a:buNone/>
            </a:pPr>
            <a:r>
              <a:rPr lang="en-US" kern="0" dirty="0"/>
              <a:t>Belgium</a:t>
            </a:r>
          </a:p>
          <a:p>
            <a:pPr marL="0" indent="0">
              <a:buFontTx/>
              <a:buNone/>
            </a:pPr>
            <a:r>
              <a:rPr lang="en-US" kern="0" dirty="0"/>
              <a:t>Croatia</a:t>
            </a:r>
          </a:p>
          <a:p>
            <a:pPr marL="0" indent="0">
              <a:buFontTx/>
              <a:buNone/>
            </a:pPr>
            <a:r>
              <a:rPr lang="en-US" kern="0" dirty="0"/>
              <a:t>Czechia</a:t>
            </a:r>
          </a:p>
          <a:p>
            <a:pPr marL="0" indent="0">
              <a:buFontTx/>
              <a:buNone/>
            </a:pPr>
            <a:r>
              <a:rPr lang="en-US" kern="0" dirty="0"/>
              <a:t>Denmark</a:t>
            </a:r>
          </a:p>
          <a:p>
            <a:pPr marL="0" indent="0">
              <a:buFontTx/>
              <a:buNone/>
            </a:pPr>
            <a:endParaRPr lang="en-US" kern="0" dirty="0"/>
          </a:p>
          <a:p>
            <a:pPr marL="0" indent="0">
              <a:buFontTx/>
              <a:buNone/>
            </a:pPr>
            <a:endParaRPr lang="en-US" kern="0" dirty="0"/>
          </a:p>
          <a:p>
            <a:pPr marL="0" indent="0">
              <a:buFontTx/>
              <a:buNone/>
            </a:pPr>
            <a:endParaRPr lang="en-US" kern="0" dirty="0"/>
          </a:p>
          <a:p>
            <a:pPr marL="0" indent="0">
              <a:buFontTx/>
              <a:buNone/>
            </a:pPr>
            <a:endParaRPr lang="en-US" kern="0" dirty="0"/>
          </a:p>
          <a:p>
            <a:pPr marL="0" indent="0">
              <a:buFontTx/>
              <a:buNone/>
            </a:pPr>
            <a:endParaRPr lang="en-US" kern="0" dirty="0"/>
          </a:p>
          <a:p>
            <a:pPr marL="0" indent="0">
              <a:buFontTx/>
              <a:buNone/>
            </a:pPr>
            <a:r>
              <a:rPr lang="en-US" kern="0" dirty="0"/>
              <a:t>France</a:t>
            </a:r>
          </a:p>
          <a:p>
            <a:pPr marL="0" indent="0">
              <a:buFontTx/>
              <a:buNone/>
            </a:pPr>
            <a:r>
              <a:rPr lang="en-US" kern="0" dirty="0"/>
              <a:t>Germany</a:t>
            </a:r>
          </a:p>
          <a:p>
            <a:pPr marL="0" indent="0">
              <a:buFontTx/>
              <a:buNone/>
            </a:pPr>
            <a:r>
              <a:rPr lang="en-US" kern="0" dirty="0"/>
              <a:t>Hungary </a:t>
            </a:r>
          </a:p>
          <a:p>
            <a:pPr marL="0" indent="0">
              <a:buFontTx/>
              <a:buNone/>
            </a:pPr>
            <a:r>
              <a:rPr lang="en-US" kern="0" dirty="0"/>
              <a:t>Netherlands</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8" name="Segnaposto contenuto 3">
            <a:extLst>
              <a:ext uri="{FF2B5EF4-FFF2-40B4-BE49-F238E27FC236}">
                <a16:creationId xmlns:a16="http://schemas.microsoft.com/office/drawing/2014/main" id="{4AD28A60-5524-5112-BCFE-D818359844E2}"/>
              </a:ext>
            </a:extLst>
          </p:cNvPr>
          <p:cNvSpPr txBox="1">
            <a:spLocks/>
          </p:cNvSpPr>
          <p:nvPr/>
        </p:nvSpPr>
        <p:spPr bwMode="auto">
          <a:xfrm>
            <a:off x="3314564" y="177989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sz="2000" kern="0" dirty="0"/>
              <a:t>53%</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9" name="Segnaposto contenuto 3">
            <a:extLst>
              <a:ext uri="{FF2B5EF4-FFF2-40B4-BE49-F238E27FC236}">
                <a16:creationId xmlns:a16="http://schemas.microsoft.com/office/drawing/2014/main" id="{9F887546-1016-47DD-3323-490640AD8520}"/>
              </a:ext>
            </a:extLst>
          </p:cNvPr>
          <p:cNvSpPr txBox="1">
            <a:spLocks/>
          </p:cNvSpPr>
          <p:nvPr/>
        </p:nvSpPr>
        <p:spPr bwMode="auto">
          <a:xfrm>
            <a:off x="4573166" y="2385584"/>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sz="2000" kern="0" dirty="0"/>
              <a:t>29%</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cxnSp>
        <p:nvCxnSpPr>
          <p:cNvPr id="29" name="Connettore curvo 28">
            <a:extLst>
              <a:ext uri="{FF2B5EF4-FFF2-40B4-BE49-F238E27FC236}">
                <a16:creationId xmlns:a16="http://schemas.microsoft.com/office/drawing/2014/main" id="{FD2C1E2B-89AA-FBD6-B88C-6BA1995A6A1E}"/>
              </a:ext>
            </a:extLst>
          </p:cNvPr>
          <p:cNvCxnSpPr>
            <a:cxnSpLocks/>
          </p:cNvCxnSpPr>
          <p:nvPr/>
        </p:nvCxnSpPr>
        <p:spPr>
          <a:xfrm rot="16200000" flipH="1">
            <a:off x="4160845" y="730710"/>
            <a:ext cx="807122" cy="7321015"/>
          </a:xfrm>
          <a:prstGeom prst="curvedConnector3">
            <a:avLst>
              <a:gd name="adj1" fmla="val 168314"/>
            </a:avLst>
          </a:prstGeom>
          <a:ln w="38100">
            <a:solidFill>
              <a:srgbClr val="C00000"/>
            </a:solidFill>
            <a:tailEnd type="triangle"/>
          </a:ln>
        </p:spPr>
        <p:style>
          <a:lnRef idx="2">
            <a:schemeClr val="accent4"/>
          </a:lnRef>
          <a:fillRef idx="0">
            <a:schemeClr val="accent4"/>
          </a:fillRef>
          <a:effectRef idx="1">
            <a:schemeClr val="accent4"/>
          </a:effectRef>
          <a:fontRef idx="minor">
            <a:schemeClr val="tx1"/>
          </a:fontRef>
        </p:style>
      </p:cxnSp>
      <p:cxnSp>
        <p:nvCxnSpPr>
          <p:cNvPr id="32" name="Connettore curvo 31">
            <a:extLst>
              <a:ext uri="{FF2B5EF4-FFF2-40B4-BE49-F238E27FC236}">
                <a16:creationId xmlns:a16="http://schemas.microsoft.com/office/drawing/2014/main" id="{A07E2582-5EF1-E465-6DF9-0A0BDD88BD11}"/>
              </a:ext>
            </a:extLst>
          </p:cNvPr>
          <p:cNvCxnSpPr>
            <a:cxnSpLocks/>
            <a:stCxn id="10" idx="4"/>
            <a:endCxn id="11" idx="4"/>
          </p:cNvCxnSpPr>
          <p:nvPr/>
        </p:nvCxnSpPr>
        <p:spPr>
          <a:xfrm rot="16200000" flipH="1">
            <a:off x="3853513" y="1038041"/>
            <a:ext cx="1782164" cy="7681395"/>
          </a:xfrm>
          <a:prstGeom prst="curvedConnector3">
            <a:avLst>
              <a:gd name="adj1" fmla="val 112827"/>
            </a:avLst>
          </a:prstGeom>
          <a:ln w="38100">
            <a:solidFill>
              <a:srgbClr val="C00000"/>
            </a:solidFill>
            <a:tailEnd type="triangle"/>
          </a:ln>
        </p:spPr>
        <p:style>
          <a:lnRef idx="2">
            <a:schemeClr val="accent4"/>
          </a:lnRef>
          <a:fillRef idx="0">
            <a:schemeClr val="accent4"/>
          </a:fillRef>
          <a:effectRef idx="1">
            <a:schemeClr val="accent4"/>
          </a:effectRef>
          <a:fontRef idx="minor">
            <a:schemeClr val="tx1"/>
          </a:fontRef>
        </p:style>
      </p:cxnSp>
      <p:pic>
        <p:nvPicPr>
          <p:cNvPr id="39" name="Immagine 38" descr="Immagine che contiene veicolo, Veicolo terrestre, automobile&#10;&#10;Descrizione generata automaticamente">
            <a:extLst>
              <a:ext uri="{FF2B5EF4-FFF2-40B4-BE49-F238E27FC236}">
                <a16:creationId xmlns:a16="http://schemas.microsoft.com/office/drawing/2014/main" id="{73D5A9E5-7A59-CD94-2328-78AC3ADBC662}"/>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413"/>
                    </a14:imgEffect>
                  </a14:imgLayer>
                </a14:imgProps>
              </a:ext>
            </a:extLst>
          </a:blip>
          <a:stretch>
            <a:fillRect/>
          </a:stretch>
        </p:blipFill>
        <p:spPr>
          <a:xfrm rot="2055753">
            <a:off x="1080510" y="4964890"/>
            <a:ext cx="847854" cy="847854"/>
          </a:xfrm>
          <a:prstGeom prst="rect">
            <a:avLst/>
          </a:prstGeom>
        </p:spPr>
      </p:pic>
      <p:sp>
        <p:nvSpPr>
          <p:cNvPr id="40" name="CasellaDiTesto 39">
            <a:extLst>
              <a:ext uri="{FF2B5EF4-FFF2-40B4-BE49-F238E27FC236}">
                <a16:creationId xmlns:a16="http://schemas.microsoft.com/office/drawing/2014/main" id="{1B9D2432-C45C-E6B3-545C-DD6CAFD71888}"/>
              </a:ext>
            </a:extLst>
          </p:cNvPr>
          <p:cNvSpPr txBox="1"/>
          <p:nvPr/>
        </p:nvSpPr>
        <p:spPr bwMode="auto">
          <a:xfrm>
            <a:off x="5684899" y="6349334"/>
            <a:ext cx="6507101" cy="307777"/>
          </a:xfrm>
          <a:prstGeom prst="rect">
            <a:avLst/>
          </a:prstGeom>
          <a:noFill/>
          <a:ln w="9525">
            <a:noFill/>
            <a:miter lim="800000"/>
            <a:headEnd/>
            <a:tailEnd/>
          </a:ln>
        </p:spPr>
        <p:txBody>
          <a:bodyPr wrap="square">
            <a:spAutoFit/>
          </a:bodyPr>
          <a:lstStyle/>
          <a:p>
            <a:pPr marL="0" indent="0">
              <a:buNone/>
            </a:pPr>
            <a:r>
              <a:rPr lang="it-CH" sz="1400" dirty="0"/>
              <a:t>Night2Travel survey on a </a:t>
            </a:r>
            <a:r>
              <a:rPr lang="it-CH" sz="1400" dirty="0" err="1"/>
              <a:t>representative</a:t>
            </a:r>
            <a:r>
              <a:rPr lang="it-CH" sz="1400" dirty="0"/>
              <a:t> sample of the Swiss </a:t>
            </a:r>
            <a:r>
              <a:rPr lang="it-CH" sz="1400" dirty="0" err="1"/>
              <a:t>population</a:t>
            </a:r>
            <a:r>
              <a:rPr lang="it-CH" sz="1400" dirty="0"/>
              <a:t>, 2023</a:t>
            </a:r>
          </a:p>
        </p:txBody>
      </p:sp>
      <p:sp>
        <p:nvSpPr>
          <p:cNvPr id="2" name="Segnaposto contenuto 3">
            <a:extLst>
              <a:ext uri="{FF2B5EF4-FFF2-40B4-BE49-F238E27FC236}">
                <a16:creationId xmlns:a16="http://schemas.microsoft.com/office/drawing/2014/main" id="{7F45D9EA-9BB3-D67F-9990-B0869B44A259}"/>
              </a:ext>
            </a:extLst>
          </p:cNvPr>
          <p:cNvSpPr txBox="1">
            <a:spLocks/>
          </p:cNvSpPr>
          <p:nvPr/>
        </p:nvSpPr>
        <p:spPr bwMode="auto">
          <a:xfrm>
            <a:off x="3226799" y="4878738"/>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sz="2000" kern="0" dirty="0"/>
              <a:t>53%</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6" name="Segnaposto contenuto 3">
            <a:extLst>
              <a:ext uri="{FF2B5EF4-FFF2-40B4-BE49-F238E27FC236}">
                <a16:creationId xmlns:a16="http://schemas.microsoft.com/office/drawing/2014/main" id="{B9B3665E-E7F6-0364-52E0-647C83A56FB0}"/>
              </a:ext>
            </a:extLst>
          </p:cNvPr>
          <p:cNvSpPr txBox="1">
            <a:spLocks/>
          </p:cNvSpPr>
          <p:nvPr/>
        </p:nvSpPr>
        <p:spPr bwMode="auto">
          <a:xfrm>
            <a:off x="4525151" y="5664178"/>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sz="2000" kern="0" dirty="0"/>
              <a:t>81%</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Tree>
    <p:extLst>
      <p:ext uri="{BB962C8B-B14F-4D97-AF65-F5344CB8AC3E}">
        <p14:creationId xmlns:p14="http://schemas.microsoft.com/office/powerpoint/2010/main" val="1473857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44D5EF3B-77B8-FAA6-9661-23D1DC9E9D28}"/>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a:p>
        </p:txBody>
      </p:sp>
      <p:sp>
        <p:nvSpPr>
          <p:cNvPr id="4" name="Segnaposto numero diapositiva 3">
            <a:extLst>
              <a:ext uri="{FF2B5EF4-FFF2-40B4-BE49-F238E27FC236}">
                <a16:creationId xmlns:a16="http://schemas.microsoft.com/office/drawing/2014/main" id="{0E26E274-3C7D-5883-BEDF-F0A95078FD4F}"/>
              </a:ext>
            </a:extLst>
          </p:cNvPr>
          <p:cNvSpPr>
            <a:spLocks noGrp="1"/>
          </p:cNvSpPr>
          <p:nvPr>
            <p:ph type="sldNum" sz="quarter" idx="12"/>
          </p:nvPr>
        </p:nvSpPr>
        <p:spPr/>
        <p:txBody>
          <a:bodyPr/>
          <a:lstStyle/>
          <a:p>
            <a:fld id="{960A59FF-5DF7-3A49-A681-2E626F09812C}" type="slidenum">
              <a:rPr lang="it-IT" altLang="x-none" smtClean="0"/>
              <a:pPr/>
              <a:t>7</a:t>
            </a:fld>
            <a:endParaRPr lang="it-IT" altLang="x-none"/>
          </a:p>
        </p:txBody>
      </p:sp>
      <p:sp>
        <p:nvSpPr>
          <p:cNvPr id="5" name="Titolo 4">
            <a:extLst>
              <a:ext uri="{FF2B5EF4-FFF2-40B4-BE49-F238E27FC236}">
                <a16:creationId xmlns:a16="http://schemas.microsoft.com/office/drawing/2014/main" id="{107D3EE9-9F13-B8E5-FD43-B96B32988633}"/>
              </a:ext>
            </a:extLst>
          </p:cNvPr>
          <p:cNvSpPr>
            <a:spLocks noGrp="1"/>
          </p:cNvSpPr>
          <p:nvPr>
            <p:ph type="title"/>
          </p:nvPr>
        </p:nvSpPr>
        <p:spPr/>
        <p:txBody>
          <a:bodyPr/>
          <a:lstStyle/>
          <a:p>
            <a:r>
              <a:rPr lang="en-US" dirty="0"/>
              <a:t>Demand side: night train could be a good alternative for log-distance leisure travels</a:t>
            </a:r>
            <a:endParaRPr lang="it-CH" dirty="0"/>
          </a:p>
        </p:txBody>
      </p:sp>
      <p:sp>
        <p:nvSpPr>
          <p:cNvPr id="8" name="Segnaposto contenuto 2">
            <a:extLst>
              <a:ext uri="{FF2B5EF4-FFF2-40B4-BE49-F238E27FC236}">
                <a16:creationId xmlns:a16="http://schemas.microsoft.com/office/drawing/2014/main" id="{FC9F3F31-6D98-86AE-0F14-955A199AF8FD}"/>
              </a:ext>
            </a:extLst>
          </p:cNvPr>
          <p:cNvSpPr>
            <a:spLocks noGrp="1"/>
          </p:cNvSpPr>
          <p:nvPr>
            <p:ph idx="1"/>
          </p:nvPr>
        </p:nvSpPr>
        <p:spPr>
          <a:xfrm>
            <a:off x="431800" y="6053667"/>
            <a:ext cx="11328400" cy="288033"/>
          </a:xfrm>
        </p:spPr>
        <p:txBody>
          <a:bodyPr/>
          <a:lstStyle/>
          <a:p>
            <a:pPr marL="0" indent="0">
              <a:buClr>
                <a:srgbClr val="0098FF"/>
              </a:buClr>
              <a:buNone/>
            </a:pPr>
            <a:r>
              <a:rPr lang="it-CH" dirty="0"/>
              <a:t>In 2019, </a:t>
            </a:r>
            <a:r>
              <a:rPr lang="it-CH" dirty="0" err="1"/>
              <a:t>half</a:t>
            </a:r>
            <a:r>
              <a:rPr lang="it-CH" dirty="0"/>
              <a:t> of the Swiss </a:t>
            </a:r>
            <a:r>
              <a:rPr lang="it-CH" dirty="0" err="1"/>
              <a:t>population</a:t>
            </a:r>
            <a:r>
              <a:rPr lang="it-CH" dirty="0"/>
              <a:t> </a:t>
            </a:r>
            <a:r>
              <a:rPr lang="it-CH" dirty="0" err="1"/>
              <a:t>was</a:t>
            </a:r>
            <a:r>
              <a:rPr lang="it-CH" dirty="0"/>
              <a:t> </a:t>
            </a:r>
            <a:r>
              <a:rPr lang="it-CH" dirty="0" err="1"/>
              <a:t>interested</a:t>
            </a:r>
            <a:r>
              <a:rPr lang="it-CH" dirty="0"/>
              <a:t> in international night </a:t>
            </a:r>
            <a:r>
              <a:rPr lang="it-CH" dirty="0" err="1"/>
              <a:t>train</a:t>
            </a:r>
            <a:r>
              <a:rPr lang="it-CH" dirty="0"/>
              <a:t> </a:t>
            </a:r>
            <a:r>
              <a:rPr lang="it-CH" dirty="0" err="1"/>
              <a:t>journeys</a:t>
            </a:r>
            <a:r>
              <a:rPr lang="it-CH" dirty="0"/>
              <a:t> (VCS, 2019)</a:t>
            </a:r>
          </a:p>
        </p:txBody>
      </p:sp>
      <p:cxnSp>
        <p:nvCxnSpPr>
          <p:cNvPr id="9" name="Connettore diritto 8">
            <a:extLst>
              <a:ext uri="{FF2B5EF4-FFF2-40B4-BE49-F238E27FC236}">
                <a16:creationId xmlns:a16="http://schemas.microsoft.com/office/drawing/2014/main" id="{FE97A9A2-6572-7915-8652-E945350553FA}"/>
              </a:ext>
            </a:extLst>
          </p:cNvPr>
          <p:cNvCxnSpPr>
            <a:cxnSpLocks/>
          </p:cNvCxnSpPr>
          <p:nvPr/>
        </p:nvCxnSpPr>
        <p:spPr>
          <a:xfrm>
            <a:off x="1935302" y="4666542"/>
            <a:ext cx="8620848" cy="0"/>
          </a:xfrm>
          <a:prstGeom prst="line">
            <a:avLst/>
          </a:prstGeom>
          <a:ln/>
        </p:spPr>
        <p:style>
          <a:lnRef idx="2">
            <a:schemeClr val="dk1"/>
          </a:lnRef>
          <a:fillRef idx="0">
            <a:schemeClr val="dk1"/>
          </a:fillRef>
          <a:effectRef idx="1">
            <a:schemeClr val="dk1"/>
          </a:effectRef>
          <a:fontRef idx="minor">
            <a:schemeClr val="tx1"/>
          </a:fontRef>
        </p:style>
      </p:cxnSp>
      <p:cxnSp>
        <p:nvCxnSpPr>
          <p:cNvPr id="10" name="Connettore diritto 9">
            <a:extLst>
              <a:ext uri="{FF2B5EF4-FFF2-40B4-BE49-F238E27FC236}">
                <a16:creationId xmlns:a16="http://schemas.microsoft.com/office/drawing/2014/main" id="{ACCAD975-7E59-6F35-69ED-DB315665A065}"/>
              </a:ext>
            </a:extLst>
          </p:cNvPr>
          <p:cNvCxnSpPr>
            <a:cxnSpLocks/>
          </p:cNvCxnSpPr>
          <p:nvPr/>
        </p:nvCxnSpPr>
        <p:spPr>
          <a:xfrm flipV="1">
            <a:off x="1935302" y="4560053"/>
            <a:ext cx="0" cy="207640"/>
          </a:xfrm>
          <a:prstGeom prst="line">
            <a:avLst/>
          </a:prstGeom>
          <a:ln/>
        </p:spPr>
        <p:style>
          <a:lnRef idx="2">
            <a:schemeClr val="dk1"/>
          </a:lnRef>
          <a:fillRef idx="0">
            <a:schemeClr val="dk1"/>
          </a:fillRef>
          <a:effectRef idx="1">
            <a:schemeClr val="dk1"/>
          </a:effectRef>
          <a:fontRef idx="minor">
            <a:schemeClr val="tx1"/>
          </a:fontRef>
        </p:style>
      </p:cxnSp>
      <p:cxnSp>
        <p:nvCxnSpPr>
          <p:cNvPr id="11" name="Connettore diritto 10">
            <a:extLst>
              <a:ext uri="{FF2B5EF4-FFF2-40B4-BE49-F238E27FC236}">
                <a16:creationId xmlns:a16="http://schemas.microsoft.com/office/drawing/2014/main" id="{3E9BDA87-B352-12D5-6310-DED347DA1FF0}"/>
              </a:ext>
            </a:extLst>
          </p:cNvPr>
          <p:cNvCxnSpPr>
            <a:cxnSpLocks/>
          </p:cNvCxnSpPr>
          <p:nvPr/>
        </p:nvCxnSpPr>
        <p:spPr>
          <a:xfrm flipV="1">
            <a:off x="3663494" y="4562722"/>
            <a:ext cx="0" cy="207640"/>
          </a:xfrm>
          <a:prstGeom prst="line">
            <a:avLst/>
          </a:prstGeom>
          <a:ln/>
        </p:spPr>
        <p:style>
          <a:lnRef idx="2">
            <a:schemeClr val="dk1"/>
          </a:lnRef>
          <a:fillRef idx="0">
            <a:schemeClr val="dk1"/>
          </a:fillRef>
          <a:effectRef idx="1">
            <a:schemeClr val="dk1"/>
          </a:effectRef>
          <a:fontRef idx="minor">
            <a:schemeClr val="tx1"/>
          </a:fontRef>
        </p:style>
      </p:cxnSp>
      <p:cxnSp>
        <p:nvCxnSpPr>
          <p:cNvPr id="12" name="Connettore diritto 11">
            <a:extLst>
              <a:ext uri="{FF2B5EF4-FFF2-40B4-BE49-F238E27FC236}">
                <a16:creationId xmlns:a16="http://schemas.microsoft.com/office/drawing/2014/main" id="{FF4FAE7A-A821-AAB4-148F-E530BB917647}"/>
              </a:ext>
            </a:extLst>
          </p:cNvPr>
          <p:cNvCxnSpPr>
            <a:cxnSpLocks/>
          </p:cNvCxnSpPr>
          <p:nvPr/>
        </p:nvCxnSpPr>
        <p:spPr>
          <a:xfrm flipV="1">
            <a:off x="5391686" y="4560053"/>
            <a:ext cx="0" cy="207640"/>
          </a:xfrm>
          <a:prstGeom prst="line">
            <a:avLst/>
          </a:prstGeom>
          <a:ln/>
        </p:spPr>
        <p:style>
          <a:lnRef idx="2">
            <a:schemeClr val="dk1"/>
          </a:lnRef>
          <a:fillRef idx="0">
            <a:schemeClr val="dk1"/>
          </a:fillRef>
          <a:effectRef idx="1">
            <a:schemeClr val="dk1"/>
          </a:effectRef>
          <a:fontRef idx="minor">
            <a:schemeClr val="tx1"/>
          </a:fontRef>
        </p:style>
      </p:cxnSp>
      <p:cxnSp>
        <p:nvCxnSpPr>
          <p:cNvPr id="13" name="Connettore diritto 12">
            <a:extLst>
              <a:ext uri="{FF2B5EF4-FFF2-40B4-BE49-F238E27FC236}">
                <a16:creationId xmlns:a16="http://schemas.microsoft.com/office/drawing/2014/main" id="{1FFE0D65-663A-89DE-9B91-8C1DD3EF1F77}"/>
              </a:ext>
            </a:extLst>
          </p:cNvPr>
          <p:cNvCxnSpPr>
            <a:cxnSpLocks/>
          </p:cNvCxnSpPr>
          <p:nvPr/>
        </p:nvCxnSpPr>
        <p:spPr>
          <a:xfrm flipV="1">
            <a:off x="7117057" y="4557384"/>
            <a:ext cx="0" cy="207640"/>
          </a:xfrm>
          <a:prstGeom prst="line">
            <a:avLst/>
          </a:prstGeom>
          <a:ln/>
        </p:spPr>
        <p:style>
          <a:lnRef idx="2">
            <a:schemeClr val="dk1"/>
          </a:lnRef>
          <a:fillRef idx="0">
            <a:schemeClr val="dk1"/>
          </a:fillRef>
          <a:effectRef idx="1">
            <a:schemeClr val="dk1"/>
          </a:effectRef>
          <a:fontRef idx="minor">
            <a:schemeClr val="tx1"/>
          </a:fontRef>
        </p:style>
      </p:cxnSp>
      <p:cxnSp>
        <p:nvCxnSpPr>
          <p:cNvPr id="14" name="Connettore diritto 13">
            <a:extLst>
              <a:ext uri="{FF2B5EF4-FFF2-40B4-BE49-F238E27FC236}">
                <a16:creationId xmlns:a16="http://schemas.microsoft.com/office/drawing/2014/main" id="{7599411E-0C11-D045-07E1-D9AE7F88E1EF}"/>
              </a:ext>
            </a:extLst>
          </p:cNvPr>
          <p:cNvCxnSpPr>
            <a:cxnSpLocks/>
          </p:cNvCxnSpPr>
          <p:nvPr/>
        </p:nvCxnSpPr>
        <p:spPr>
          <a:xfrm flipV="1">
            <a:off x="8842428" y="4553636"/>
            <a:ext cx="0" cy="207640"/>
          </a:xfrm>
          <a:prstGeom prst="line">
            <a:avLst/>
          </a:prstGeom>
          <a:ln/>
        </p:spPr>
        <p:style>
          <a:lnRef idx="2">
            <a:schemeClr val="dk1"/>
          </a:lnRef>
          <a:fillRef idx="0">
            <a:schemeClr val="dk1"/>
          </a:fillRef>
          <a:effectRef idx="1">
            <a:schemeClr val="dk1"/>
          </a:effectRef>
          <a:fontRef idx="minor">
            <a:schemeClr val="tx1"/>
          </a:fontRef>
        </p:style>
      </p:cxnSp>
      <p:cxnSp>
        <p:nvCxnSpPr>
          <p:cNvPr id="15" name="Connettore diritto 14">
            <a:extLst>
              <a:ext uri="{FF2B5EF4-FFF2-40B4-BE49-F238E27FC236}">
                <a16:creationId xmlns:a16="http://schemas.microsoft.com/office/drawing/2014/main" id="{F51C04B6-5CC7-1425-7D9F-54E4DD3876FF}"/>
              </a:ext>
            </a:extLst>
          </p:cNvPr>
          <p:cNvCxnSpPr>
            <a:cxnSpLocks/>
          </p:cNvCxnSpPr>
          <p:nvPr/>
        </p:nvCxnSpPr>
        <p:spPr>
          <a:xfrm flipV="1">
            <a:off x="10556150" y="4549888"/>
            <a:ext cx="0" cy="207640"/>
          </a:xfrm>
          <a:prstGeom prst="line">
            <a:avLst/>
          </a:prstGeom>
          <a:ln/>
        </p:spPr>
        <p:style>
          <a:lnRef idx="2">
            <a:schemeClr val="dk1"/>
          </a:lnRef>
          <a:fillRef idx="0">
            <a:schemeClr val="dk1"/>
          </a:fillRef>
          <a:effectRef idx="1">
            <a:schemeClr val="dk1"/>
          </a:effectRef>
          <a:fontRef idx="minor">
            <a:schemeClr val="tx1"/>
          </a:fontRef>
        </p:style>
      </p:cxnSp>
      <p:sp>
        <p:nvSpPr>
          <p:cNvPr id="16" name="Segnaposto contenuto 3">
            <a:extLst>
              <a:ext uri="{FF2B5EF4-FFF2-40B4-BE49-F238E27FC236}">
                <a16:creationId xmlns:a16="http://schemas.microsoft.com/office/drawing/2014/main" id="{A258B087-119C-04BB-F7EC-9822981ADCF9}"/>
              </a:ext>
            </a:extLst>
          </p:cNvPr>
          <p:cNvSpPr txBox="1">
            <a:spLocks/>
          </p:cNvSpPr>
          <p:nvPr/>
        </p:nvSpPr>
        <p:spPr bwMode="auto">
          <a:xfrm>
            <a:off x="1647270" y="477944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18:00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7" name="Segnaposto contenuto 3">
            <a:extLst>
              <a:ext uri="{FF2B5EF4-FFF2-40B4-BE49-F238E27FC236}">
                <a16:creationId xmlns:a16="http://schemas.microsoft.com/office/drawing/2014/main" id="{91AC5C7B-7FD7-FCCF-BAD3-5BF97939B1A9}"/>
              </a:ext>
            </a:extLst>
          </p:cNvPr>
          <p:cNvSpPr txBox="1">
            <a:spLocks/>
          </p:cNvSpPr>
          <p:nvPr/>
        </p:nvSpPr>
        <p:spPr bwMode="auto">
          <a:xfrm>
            <a:off x="5100310" y="477944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06:00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8" name="Segnaposto contenuto 3">
            <a:extLst>
              <a:ext uri="{FF2B5EF4-FFF2-40B4-BE49-F238E27FC236}">
                <a16:creationId xmlns:a16="http://schemas.microsoft.com/office/drawing/2014/main" id="{C7F8C96D-16B2-F9EC-D2CE-B6F3353B42DC}"/>
              </a:ext>
            </a:extLst>
          </p:cNvPr>
          <p:cNvSpPr txBox="1">
            <a:spLocks/>
          </p:cNvSpPr>
          <p:nvPr/>
        </p:nvSpPr>
        <p:spPr bwMode="auto">
          <a:xfrm>
            <a:off x="6828502" y="477944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12:00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19" name="Segnaposto contenuto 3">
            <a:extLst>
              <a:ext uri="{FF2B5EF4-FFF2-40B4-BE49-F238E27FC236}">
                <a16:creationId xmlns:a16="http://schemas.microsoft.com/office/drawing/2014/main" id="{50D17652-A6B8-EB4C-3EFA-A6E094C527C3}"/>
              </a:ext>
            </a:extLst>
          </p:cNvPr>
          <p:cNvSpPr txBox="1">
            <a:spLocks/>
          </p:cNvSpPr>
          <p:nvPr/>
        </p:nvSpPr>
        <p:spPr bwMode="auto">
          <a:xfrm>
            <a:off x="8556694" y="477944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18:00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20" name="Segnaposto contenuto 3">
            <a:extLst>
              <a:ext uri="{FF2B5EF4-FFF2-40B4-BE49-F238E27FC236}">
                <a16:creationId xmlns:a16="http://schemas.microsoft.com/office/drawing/2014/main" id="{70A08368-9567-E40D-EE31-DEE4C640B206}"/>
              </a:ext>
            </a:extLst>
          </p:cNvPr>
          <p:cNvSpPr txBox="1">
            <a:spLocks/>
          </p:cNvSpPr>
          <p:nvPr/>
        </p:nvSpPr>
        <p:spPr bwMode="auto">
          <a:xfrm>
            <a:off x="3379381" y="4789110"/>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00:00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21" name="Freccia a destra 20">
            <a:extLst>
              <a:ext uri="{FF2B5EF4-FFF2-40B4-BE49-F238E27FC236}">
                <a16:creationId xmlns:a16="http://schemas.microsoft.com/office/drawing/2014/main" id="{8946CD49-D8FE-A91E-9F61-204DCD015E87}"/>
              </a:ext>
            </a:extLst>
          </p:cNvPr>
          <p:cNvSpPr/>
          <p:nvPr/>
        </p:nvSpPr>
        <p:spPr>
          <a:xfrm>
            <a:off x="5566672" y="3666684"/>
            <a:ext cx="2561318" cy="719138"/>
          </a:xfrm>
          <a:prstGeom prst="rightArrow">
            <a:avLst>
              <a:gd name="adj1" fmla="val 50000"/>
              <a:gd name="adj2" fmla="val 29999"/>
            </a:avLst>
          </a:prstGeom>
          <a:solidFill>
            <a:srgbClr val="92D050"/>
          </a:solidFill>
          <a:ln>
            <a:solidFill>
              <a:srgbClr val="00B050"/>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sp>
        <p:nvSpPr>
          <p:cNvPr id="22" name="Freccia a destra 21">
            <a:extLst>
              <a:ext uri="{FF2B5EF4-FFF2-40B4-BE49-F238E27FC236}">
                <a16:creationId xmlns:a16="http://schemas.microsoft.com/office/drawing/2014/main" id="{A7C6BAEC-3248-29C2-C3BE-45888DEBBDBB}"/>
              </a:ext>
            </a:extLst>
          </p:cNvPr>
          <p:cNvSpPr/>
          <p:nvPr/>
        </p:nvSpPr>
        <p:spPr>
          <a:xfrm>
            <a:off x="6195711" y="1703405"/>
            <a:ext cx="576064" cy="752802"/>
          </a:xfrm>
          <a:prstGeom prst="rightArrow">
            <a:avLst>
              <a:gd name="adj1" fmla="val 50000"/>
              <a:gd name="adj2" fmla="val 28598"/>
            </a:avLst>
          </a:prstGeom>
          <a:solidFill>
            <a:srgbClr val="0070C0">
              <a:alpha val="62000"/>
            </a:srgbClr>
          </a:solidFill>
          <a:ln>
            <a:solidFill>
              <a:srgbClr val="0070C0"/>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pic>
        <p:nvPicPr>
          <p:cNvPr id="23" name="Immagine 22">
            <a:extLst>
              <a:ext uri="{FF2B5EF4-FFF2-40B4-BE49-F238E27FC236}">
                <a16:creationId xmlns:a16="http://schemas.microsoft.com/office/drawing/2014/main" id="{98E6D99C-1B3C-CE68-106D-369413D2C5FD}"/>
              </a:ext>
            </a:extLst>
          </p:cNvPr>
          <p:cNvPicPr>
            <a:picLocks noChangeAspect="1"/>
          </p:cNvPicPr>
          <p:nvPr/>
        </p:nvPicPr>
        <p:blipFill>
          <a:blip r:embed="rId2">
            <a:duotone>
              <a:schemeClr val="accent3">
                <a:shade val="45000"/>
                <a:satMod val="135000"/>
              </a:schemeClr>
              <a:prstClr val="white"/>
            </a:duotone>
          </a:blip>
          <a:stretch>
            <a:fillRect/>
          </a:stretch>
        </p:blipFill>
        <p:spPr>
          <a:xfrm rot="1213761">
            <a:off x="5175680" y="1677852"/>
            <a:ext cx="805851" cy="805851"/>
          </a:xfrm>
          <a:prstGeom prst="rect">
            <a:avLst/>
          </a:prstGeom>
          <a:solidFill>
            <a:schemeClr val="bg1"/>
          </a:solidFill>
        </p:spPr>
      </p:pic>
      <p:sp>
        <p:nvSpPr>
          <p:cNvPr id="24" name="Segnaposto contenuto 3">
            <a:extLst>
              <a:ext uri="{FF2B5EF4-FFF2-40B4-BE49-F238E27FC236}">
                <a16:creationId xmlns:a16="http://schemas.microsoft.com/office/drawing/2014/main" id="{9F0496CB-9A38-8EC7-42DD-86D6E6E62F33}"/>
              </a:ext>
            </a:extLst>
          </p:cNvPr>
          <p:cNvSpPr txBox="1">
            <a:spLocks/>
          </p:cNvSpPr>
          <p:nvPr/>
        </p:nvSpPr>
        <p:spPr bwMode="auto">
          <a:xfrm>
            <a:off x="6195711" y="1947913"/>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1:35</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25" name="Segnaposto contenuto 3">
            <a:extLst>
              <a:ext uri="{FF2B5EF4-FFF2-40B4-BE49-F238E27FC236}">
                <a16:creationId xmlns:a16="http://schemas.microsoft.com/office/drawing/2014/main" id="{8A0E31BB-249B-550E-771D-C3C7B0ABE3AA}"/>
              </a:ext>
            </a:extLst>
          </p:cNvPr>
          <p:cNvSpPr txBox="1">
            <a:spLocks/>
          </p:cNvSpPr>
          <p:nvPr/>
        </p:nvSpPr>
        <p:spPr bwMode="auto">
          <a:xfrm>
            <a:off x="6473787" y="3893100"/>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8:28</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26" name="Freccia a destra 25">
            <a:extLst>
              <a:ext uri="{FF2B5EF4-FFF2-40B4-BE49-F238E27FC236}">
                <a16:creationId xmlns:a16="http://schemas.microsoft.com/office/drawing/2014/main" id="{683DB87D-AC6B-0FB9-0F03-60E4FA5BD150}"/>
              </a:ext>
            </a:extLst>
          </p:cNvPr>
          <p:cNvSpPr/>
          <p:nvPr/>
        </p:nvSpPr>
        <p:spPr>
          <a:xfrm>
            <a:off x="2464966" y="5168924"/>
            <a:ext cx="3384376" cy="719138"/>
          </a:xfrm>
          <a:prstGeom prst="rightArrow">
            <a:avLst>
              <a:gd name="adj1" fmla="val 50000"/>
              <a:gd name="adj2" fmla="val 29999"/>
            </a:avLst>
          </a:prstGeom>
          <a:solidFill>
            <a:srgbClr val="92D050"/>
          </a:solidFill>
          <a:ln>
            <a:solidFill>
              <a:srgbClr val="00B050"/>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sp>
        <p:nvSpPr>
          <p:cNvPr id="27" name="Segnaposto contenuto 3">
            <a:extLst>
              <a:ext uri="{FF2B5EF4-FFF2-40B4-BE49-F238E27FC236}">
                <a16:creationId xmlns:a16="http://schemas.microsoft.com/office/drawing/2014/main" id="{9B437E67-86DA-BAD0-D7EB-149713773B14}"/>
              </a:ext>
            </a:extLst>
          </p:cNvPr>
          <p:cNvSpPr txBox="1">
            <a:spLocks/>
          </p:cNvSpPr>
          <p:nvPr/>
        </p:nvSpPr>
        <p:spPr bwMode="auto">
          <a:xfrm>
            <a:off x="3895607" y="538303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11:39</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pic>
        <p:nvPicPr>
          <p:cNvPr id="28" name="Immagine 27" descr="Immagine che contiene testo, clipart&#10;&#10;Descrizione generata automaticamente">
            <a:extLst>
              <a:ext uri="{FF2B5EF4-FFF2-40B4-BE49-F238E27FC236}">
                <a16:creationId xmlns:a16="http://schemas.microsoft.com/office/drawing/2014/main" id="{643CE08B-F17C-2A00-9549-F1A03301A9B1}"/>
              </a:ext>
            </a:extLst>
          </p:cNvPr>
          <p:cNvPicPr>
            <a:picLocks noChangeAspect="1"/>
          </p:cNvPicPr>
          <p:nvPr/>
        </p:nvPicPr>
        <p:blipFill>
          <a:blip r:embed="rId3">
            <a:alphaModFix/>
            <a:duotone>
              <a:schemeClr val="accent5">
                <a:shade val="45000"/>
                <a:satMod val="135000"/>
              </a:schemeClr>
              <a:prstClr val="white"/>
            </a:duotone>
            <a:extLst>
              <a:ext uri="{BEBA8EAE-BF5A-486C-A8C5-ECC9F3942E4B}">
                <a14:imgProps xmlns:a14="http://schemas.microsoft.com/office/drawing/2010/main">
                  <a14:imgLayer r:embed="rId4">
                    <a14:imgEffect>
                      <a14:saturation sat="152000"/>
                    </a14:imgEffect>
                    <a14:imgEffect>
                      <a14:brightnessContrast bright="40000" contrast="40000"/>
                    </a14:imgEffect>
                  </a14:imgLayer>
                </a14:imgProps>
              </a:ext>
            </a:extLst>
          </a:blip>
          <a:stretch>
            <a:fillRect/>
          </a:stretch>
        </p:blipFill>
        <p:spPr>
          <a:xfrm flipH="1">
            <a:off x="4216601" y="3674447"/>
            <a:ext cx="1213795" cy="660047"/>
          </a:xfrm>
          <a:prstGeom prst="rect">
            <a:avLst/>
          </a:prstGeom>
        </p:spPr>
      </p:pic>
      <p:pic>
        <p:nvPicPr>
          <p:cNvPr id="29" name="Immagine 28">
            <a:extLst>
              <a:ext uri="{FF2B5EF4-FFF2-40B4-BE49-F238E27FC236}">
                <a16:creationId xmlns:a16="http://schemas.microsoft.com/office/drawing/2014/main" id="{E4D403F2-C431-B758-0D49-4B81630B75CF}"/>
              </a:ext>
            </a:extLst>
          </p:cNvPr>
          <p:cNvPicPr>
            <a:picLocks noChangeAspect="1"/>
          </p:cNvPicPr>
          <p:nvPr/>
        </p:nvPicPr>
        <p:blipFill>
          <a:blip r:embed="rId5">
            <a:duotone>
              <a:schemeClr val="accent5">
                <a:shade val="45000"/>
                <a:satMod val="135000"/>
              </a:schemeClr>
              <a:prstClr val="white"/>
            </a:duotone>
          </a:blip>
          <a:stretch>
            <a:fillRect/>
          </a:stretch>
        </p:blipFill>
        <p:spPr>
          <a:xfrm flipH="1">
            <a:off x="1348451" y="5212754"/>
            <a:ext cx="919944" cy="658584"/>
          </a:xfrm>
          <a:prstGeom prst="rect">
            <a:avLst/>
          </a:prstGeom>
        </p:spPr>
      </p:pic>
      <p:sp>
        <p:nvSpPr>
          <p:cNvPr id="30" name="Segnaposto contenuto 3">
            <a:extLst>
              <a:ext uri="{FF2B5EF4-FFF2-40B4-BE49-F238E27FC236}">
                <a16:creationId xmlns:a16="http://schemas.microsoft.com/office/drawing/2014/main" id="{C3F9E0B0-FBC1-7BF2-FFD6-79655824723B}"/>
              </a:ext>
            </a:extLst>
          </p:cNvPr>
          <p:cNvSpPr txBox="1">
            <a:spLocks/>
          </p:cNvSpPr>
          <p:nvPr/>
        </p:nvSpPr>
        <p:spPr bwMode="auto">
          <a:xfrm>
            <a:off x="10284886" y="4779449"/>
            <a:ext cx="837220"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00:00</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pic>
        <p:nvPicPr>
          <p:cNvPr id="2" name="Immagine 1" descr="Immagine che contiene veicolo, Veicolo terrestre, automobile&#10;&#10;Descrizione generata automaticamente">
            <a:extLst>
              <a:ext uri="{FF2B5EF4-FFF2-40B4-BE49-F238E27FC236}">
                <a16:creationId xmlns:a16="http://schemas.microsoft.com/office/drawing/2014/main" id="{7C3BF9BA-6EC2-FC0E-04FE-40707DA7033F}"/>
              </a:ext>
            </a:extLst>
          </p:cNvPr>
          <p:cNvPicPr>
            <a:picLocks noChangeAspect="1"/>
          </p:cNvPicPr>
          <p:nvPr/>
        </p:nvPicPr>
        <p:blipFill>
          <a:blip r:embed="rId6">
            <a:extLst>
              <a:ext uri="{BEBA8EAE-BF5A-486C-A8C5-ECC9F3942E4B}">
                <a14:imgProps xmlns:a14="http://schemas.microsoft.com/office/drawing/2010/main">
                  <a14:imgLayer r:embed="rId7">
                    <a14:imgEffect>
                      <a14:colorTemperature colorTemp="3413"/>
                    </a14:imgEffect>
                  </a14:imgLayer>
                </a14:imgProps>
              </a:ext>
            </a:extLst>
          </a:blip>
          <a:stretch>
            <a:fillRect/>
          </a:stretch>
        </p:blipFill>
        <p:spPr>
          <a:xfrm>
            <a:off x="2425359" y="2530927"/>
            <a:ext cx="954022" cy="954022"/>
          </a:xfrm>
          <a:prstGeom prst="rect">
            <a:avLst/>
          </a:prstGeom>
        </p:spPr>
      </p:pic>
      <p:sp>
        <p:nvSpPr>
          <p:cNvPr id="6" name="Freccia a destra 5">
            <a:extLst>
              <a:ext uri="{FF2B5EF4-FFF2-40B4-BE49-F238E27FC236}">
                <a16:creationId xmlns:a16="http://schemas.microsoft.com/office/drawing/2014/main" id="{596A722C-E47B-5633-312F-F992545E5C34}"/>
              </a:ext>
            </a:extLst>
          </p:cNvPr>
          <p:cNvSpPr/>
          <p:nvPr/>
        </p:nvSpPr>
        <p:spPr>
          <a:xfrm>
            <a:off x="3631579" y="2648369"/>
            <a:ext cx="2968475" cy="719138"/>
          </a:xfrm>
          <a:prstGeom prst="rightArrow">
            <a:avLst>
              <a:gd name="adj1" fmla="val 50000"/>
              <a:gd name="adj2" fmla="val 29999"/>
            </a:avLst>
          </a:prstGeom>
          <a:solidFill>
            <a:srgbClr val="C00000">
              <a:alpha val="64000"/>
            </a:srgbClr>
          </a:solidFill>
          <a:ln>
            <a:solidFill>
              <a:srgbClr val="C00000"/>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it-CH"/>
          </a:p>
        </p:txBody>
      </p:sp>
      <p:sp>
        <p:nvSpPr>
          <p:cNvPr id="7" name="Segnaposto contenuto 3">
            <a:extLst>
              <a:ext uri="{FF2B5EF4-FFF2-40B4-BE49-F238E27FC236}">
                <a16:creationId xmlns:a16="http://schemas.microsoft.com/office/drawing/2014/main" id="{346EBE6E-D51E-21FC-43CD-BAB5F9B2EF28}"/>
              </a:ext>
            </a:extLst>
          </p:cNvPr>
          <p:cNvSpPr txBox="1">
            <a:spLocks/>
          </p:cNvSpPr>
          <p:nvPr/>
        </p:nvSpPr>
        <p:spPr bwMode="auto">
          <a:xfrm>
            <a:off x="5062220" y="2862484"/>
            <a:ext cx="734335" cy="21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kern="0" dirty="0"/>
              <a:t>10:05</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Tree>
    <p:extLst>
      <p:ext uri="{BB962C8B-B14F-4D97-AF65-F5344CB8AC3E}">
        <p14:creationId xmlns:p14="http://schemas.microsoft.com/office/powerpoint/2010/main" val="3339211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60BDE61-F25D-1F9F-8341-4B3719E29FB1}"/>
              </a:ext>
            </a:extLst>
          </p:cNvPr>
          <p:cNvSpPr>
            <a:spLocks noGrp="1"/>
          </p:cNvSpPr>
          <p:nvPr>
            <p:ph idx="1"/>
          </p:nvPr>
        </p:nvSpPr>
        <p:spPr>
          <a:xfrm>
            <a:off x="431800" y="1916115"/>
            <a:ext cx="11208816" cy="1333394"/>
          </a:xfrm>
        </p:spPr>
        <p:txBody>
          <a:bodyPr/>
          <a:lstStyle/>
          <a:p>
            <a:pPr marL="0" indent="0">
              <a:buNone/>
            </a:pPr>
            <a:r>
              <a:rPr lang="en-US" dirty="0"/>
              <a:t>How </a:t>
            </a:r>
            <a:r>
              <a:rPr lang="en-US" b="1" dirty="0"/>
              <a:t>should the lifestyles of Swiss </a:t>
            </a:r>
            <a:r>
              <a:rPr lang="en-US" b="1" dirty="0" err="1"/>
              <a:t>travellers</a:t>
            </a:r>
            <a:r>
              <a:rPr lang="en-US" b="1" dirty="0"/>
              <a:t> be modified</a:t>
            </a:r>
            <a:r>
              <a:rPr lang="en-US" dirty="0"/>
              <a:t> to change their leisure transport choices in </a:t>
            </a:r>
            <a:r>
              <a:rPr lang="en-US" dirty="0" err="1"/>
              <a:t>favour</a:t>
            </a:r>
            <a:r>
              <a:rPr lang="en-US" dirty="0"/>
              <a:t> of night trains?</a:t>
            </a:r>
          </a:p>
          <a:p>
            <a:pPr marL="0" indent="0">
              <a:buNone/>
            </a:pPr>
            <a:endParaRPr lang="en-US" dirty="0"/>
          </a:p>
          <a:p>
            <a:pPr marL="0" indent="0">
              <a:buNone/>
            </a:pPr>
            <a:endParaRPr lang="en-US" dirty="0"/>
          </a:p>
          <a:p>
            <a:pPr marL="0" indent="0">
              <a:buNone/>
            </a:pPr>
            <a:endParaRPr lang="it-CH" dirty="0"/>
          </a:p>
          <a:p>
            <a:endParaRPr lang="it-CH" dirty="0"/>
          </a:p>
        </p:txBody>
      </p:sp>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8</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p:txBody>
          <a:bodyPr/>
          <a:lstStyle/>
          <a:p>
            <a:r>
              <a:rPr lang="it-CH" dirty="0" err="1"/>
              <a:t>Aims</a:t>
            </a:r>
            <a:r>
              <a:rPr lang="it-CH" dirty="0"/>
              <a:t> of the study</a:t>
            </a:r>
          </a:p>
        </p:txBody>
      </p:sp>
      <p:sp>
        <p:nvSpPr>
          <p:cNvPr id="6" name="Segnaposto contenuto 3">
            <a:extLst>
              <a:ext uri="{FF2B5EF4-FFF2-40B4-BE49-F238E27FC236}">
                <a16:creationId xmlns:a16="http://schemas.microsoft.com/office/drawing/2014/main" id="{6B0D5F7B-2E50-C7CA-4ADB-12905B7A4B01}"/>
              </a:ext>
            </a:extLst>
          </p:cNvPr>
          <p:cNvSpPr txBox="1">
            <a:spLocks/>
          </p:cNvSpPr>
          <p:nvPr/>
        </p:nvSpPr>
        <p:spPr bwMode="auto">
          <a:xfrm>
            <a:off x="3248248" y="3057423"/>
            <a:ext cx="1404689"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kern="0" dirty="0"/>
              <a:t>Orientations</a:t>
            </a:r>
          </a:p>
          <a:p>
            <a:pPr marL="0" indent="0" algn="ctr">
              <a:buFontTx/>
              <a:buNone/>
            </a:pPr>
            <a:r>
              <a:rPr lang="en-US" kern="0" dirty="0"/>
              <a:t>(lifestyle)</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7" name="Segnaposto contenuto 3">
            <a:extLst>
              <a:ext uri="{FF2B5EF4-FFF2-40B4-BE49-F238E27FC236}">
                <a16:creationId xmlns:a16="http://schemas.microsoft.com/office/drawing/2014/main" id="{F34B2101-3055-2ADC-9123-684EA687FB25}"/>
              </a:ext>
            </a:extLst>
          </p:cNvPr>
          <p:cNvSpPr txBox="1">
            <a:spLocks/>
          </p:cNvSpPr>
          <p:nvPr/>
        </p:nvSpPr>
        <p:spPr bwMode="auto">
          <a:xfrm>
            <a:off x="4904432" y="5037377"/>
            <a:ext cx="2207816"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kern="0" dirty="0"/>
              <a:t>Travel behaviors</a:t>
            </a:r>
          </a:p>
          <a:p>
            <a:pPr marL="0" indent="0" algn="ctr">
              <a:buFontTx/>
              <a:buNone/>
            </a:pPr>
            <a:r>
              <a:rPr lang="en-US" kern="0" dirty="0"/>
              <a:t>(lifestyle expression)</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
        <p:nvSpPr>
          <p:cNvPr id="8" name="Segnaposto contenuto 3">
            <a:extLst>
              <a:ext uri="{FF2B5EF4-FFF2-40B4-BE49-F238E27FC236}">
                <a16:creationId xmlns:a16="http://schemas.microsoft.com/office/drawing/2014/main" id="{1D9DDF4E-F20D-8E7F-A11C-6A1765DD4A73}"/>
              </a:ext>
            </a:extLst>
          </p:cNvPr>
          <p:cNvSpPr txBox="1">
            <a:spLocks/>
          </p:cNvSpPr>
          <p:nvPr/>
        </p:nvSpPr>
        <p:spPr bwMode="auto">
          <a:xfrm>
            <a:off x="566217" y="4857981"/>
            <a:ext cx="2592288"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lgn="ctr">
              <a:buFontTx/>
              <a:buNone/>
            </a:pPr>
            <a:r>
              <a:rPr lang="en-US" kern="0" dirty="0"/>
              <a:t>Economic, cultural capital, location and stage of life</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cxnSp>
        <p:nvCxnSpPr>
          <p:cNvPr id="10" name="Connettore 2 9">
            <a:extLst>
              <a:ext uri="{FF2B5EF4-FFF2-40B4-BE49-F238E27FC236}">
                <a16:creationId xmlns:a16="http://schemas.microsoft.com/office/drawing/2014/main" id="{4B69DDA4-EAAD-6797-8B93-961142001C3E}"/>
              </a:ext>
            </a:extLst>
          </p:cNvPr>
          <p:cNvCxnSpPr>
            <a:cxnSpLocks/>
          </p:cNvCxnSpPr>
          <p:nvPr/>
        </p:nvCxnSpPr>
        <p:spPr>
          <a:xfrm flipV="1">
            <a:off x="1882577" y="3427917"/>
            <a:ext cx="1080120" cy="12605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onnettore 2 12">
            <a:extLst>
              <a:ext uri="{FF2B5EF4-FFF2-40B4-BE49-F238E27FC236}">
                <a16:creationId xmlns:a16="http://schemas.microsoft.com/office/drawing/2014/main" id="{CF49DE42-F827-4772-6E12-A115767749CC}"/>
              </a:ext>
            </a:extLst>
          </p:cNvPr>
          <p:cNvCxnSpPr>
            <a:cxnSpLocks/>
          </p:cNvCxnSpPr>
          <p:nvPr/>
        </p:nvCxnSpPr>
        <p:spPr>
          <a:xfrm flipH="1">
            <a:off x="2096120" y="3525435"/>
            <a:ext cx="1062385" cy="12601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nettore 2 15">
            <a:extLst>
              <a:ext uri="{FF2B5EF4-FFF2-40B4-BE49-F238E27FC236}">
                <a16:creationId xmlns:a16="http://schemas.microsoft.com/office/drawing/2014/main" id="{917055AA-3419-2617-4C1D-46EC2B9BA828}"/>
              </a:ext>
            </a:extLst>
          </p:cNvPr>
          <p:cNvCxnSpPr>
            <a:cxnSpLocks/>
          </p:cNvCxnSpPr>
          <p:nvPr/>
        </p:nvCxnSpPr>
        <p:spPr>
          <a:xfrm>
            <a:off x="3359696" y="5301208"/>
            <a:ext cx="1211534" cy="0"/>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5" name="Connettore 2 24">
            <a:extLst>
              <a:ext uri="{FF2B5EF4-FFF2-40B4-BE49-F238E27FC236}">
                <a16:creationId xmlns:a16="http://schemas.microsoft.com/office/drawing/2014/main" id="{25175518-F46C-98C3-C07E-8FE240260AA5}"/>
              </a:ext>
            </a:extLst>
          </p:cNvPr>
          <p:cNvCxnSpPr>
            <a:cxnSpLocks/>
          </p:cNvCxnSpPr>
          <p:nvPr/>
        </p:nvCxnSpPr>
        <p:spPr>
          <a:xfrm>
            <a:off x="4844605" y="3525435"/>
            <a:ext cx="995931" cy="14041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Connettore 2 29">
            <a:extLst>
              <a:ext uri="{FF2B5EF4-FFF2-40B4-BE49-F238E27FC236}">
                <a16:creationId xmlns:a16="http://schemas.microsoft.com/office/drawing/2014/main" id="{8DB4EB91-C369-BA3B-48F0-CE44C0CBBCA7}"/>
              </a:ext>
            </a:extLst>
          </p:cNvPr>
          <p:cNvCxnSpPr>
            <a:cxnSpLocks/>
          </p:cNvCxnSpPr>
          <p:nvPr/>
        </p:nvCxnSpPr>
        <p:spPr>
          <a:xfrm flipH="1" flipV="1">
            <a:off x="5012409" y="3441594"/>
            <a:ext cx="995931" cy="1404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3" name="Segnaposto contenuto 1">
            <a:extLst>
              <a:ext uri="{FF2B5EF4-FFF2-40B4-BE49-F238E27FC236}">
                <a16:creationId xmlns:a16="http://schemas.microsoft.com/office/drawing/2014/main" id="{473D2516-2011-9A4D-1935-945CB18F102E}"/>
              </a:ext>
            </a:extLst>
          </p:cNvPr>
          <p:cNvSpPr txBox="1">
            <a:spLocks/>
          </p:cNvSpPr>
          <p:nvPr/>
        </p:nvSpPr>
        <p:spPr bwMode="auto">
          <a:xfrm>
            <a:off x="7746318" y="3085229"/>
            <a:ext cx="3894298" cy="133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i="1" kern="0" dirty="0"/>
              <a:t>e.g., why go on vacation by train instead of by plane?</a:t>
            </a:r>
          </a:p>
          <a:p>
            <a:pPr>
              <a:buFontTx/>
              <a:buChar char="-"/>
            </a:pPr>
            <a:r>
              <a:rPr lang="en-US" i="1" kern="0" dirty="0"/>
              <a:t>More expensive</a:t>
            </a:r>
          </a:p>
          <a:p>
            <a:pPr>
              <a:buFontTx/>
              <a:buChar char="-"/>
            </a:pPr>
            <a:r>
              <a:rPr lang="en-US" i="1" kern="0" dirty="0"/>
              <a:t>Sustainable choice</a:t>
            </a:r>
          </a:p>
          <a:p>
            <a:pPr>
              <a:buFontTx/>
              <a:buChar char="-"/>
            </a:pPr>
            <a:r>
              <a:rPr lang="en-US" i="1" kern="0" dirty="0"/>
              <a:t>More room to play with children</a:t>
            </a:r>
          </a:p>
          <a:p>
            <a:pPr>
              <a:buFontTx/>
              <a:buChar char="-"/>
            </a:pPr>
            <a:r>
              <a:rPr lang="en-US" i="1" kern="0" dirty="0"/>
              <a:t>Less space for luggage</a:t>
            </a:r>
          </a:p>
          <a:p>
            <a:pPr>
              <a:buFontTx/>
              <a:buChar char="-"/>
            </a:pPr>
            <a:r>
              <a:rPr lang="en-US" i="1" kern="0" dirty="0"/>
              <a:t>Positive prior experience</a:t>
            </a:r>
          </a:p>
          <a:p>
            <a:pPr>
              <a:buFontTx/>
              <a:buChar char="-"/>
            </a:pPr>
            <a:r>
              <a:rPr lang="en-US" i="1" kern="0" dirty="0"/>
              <a:t>Far from the airport</a:t>
            </a:r>
          </a:p>
          <a:p>
            <a:pPr>
              <a:buFontTx/>
              <a:buChar char="-"/>
            </a:pPr>
            <a:r>
              <a:rPr lang="en-US" i="1" kern="0" dirty="0"/>
              <a:t>…</a:t>
            </a:r>
            <a:endParaRPr lang="en-US" kern="0" dirty="0"/>
          </a:p>
          <a:p>
            <a:pPr marL="0" indent="0">
              <a:buFontTx/>
              <a:buNone/>
            </a:pPr>
            <a:endParaRPr lang="en-US" kern="0" dirty="0"/>
          </a:p>
          <a:p>
            <a:pPr marL="0" indent="0">
              <a:buFontTx/>
              <a:buNone/>
            </a:pPr>
            <a:endParaRPr lang="it-CH" kern="0" dirty="0"/>
          </a:p>
          <a:p>
            <a:endParaRPr lang="it-CH" kern="0" dirty="0"/>
          </a:p>
        </p:txBody>
      </p:sp>
      <p:sp>
        <p:nvSpPr>
          <p:cNvPr id="54" name="Segnaposto contenuto 3">
            <a:extLst>
              <a:ext uri="{FF2B5EF4-FFF2-40B4-BE49-F238E27FC236}">
                <a16:creationId xmlns:a16="http://schemas.microsoft.com/office/drawing/2014/main" id="{5030F939-2670-5F57-508C-D139F20D640D}"/>
              </a:ext>
            </a:extLst>
          </p:cNvPr>
          <p:cNvSpPr txBox="1">
            <a:spLocks/>
          </p:cNvSpPr>
          <p:nvPr/>
        </p:nvSpPr>
        <p:spPr bwMode="auto">
          <a:xfrm>
            <a:off x="431800" y="6128074"/>
            <a:ext cx="6553683" cy="38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1" fontAlgn="base" hangingPunct="1">
              <a:spcBef>
                <a:spcPct val="20000"/>
              </a:spcBef>
              <a:spcAft>
                <a:spcPct val="0"/>
              </a:spcAft>
              <a:buChar char="•"/>
              <a:defRPr sz="1800">
                <a:solidFill>
                  <a:schemeClr val="tx1"/>
                </a:solidFill>
                <a:latin typeface="+mn-lt"/>
                <a:ea typeface="ＭＳ Ｐゴシック" pitchFamily="-112" charset="-128"/>
                <a:cs typeface="ＭＳ Ｐゴシック" pitchFamily="-112" charset="-128"/>
              </a:defRPr>
            </a:lvl1pPr>
            <a:lvl2pPr marL="742950" indent="-285750" algn="l" rtl="0" eaLnBrk="1" fontAlgn="base" hangingPunct="1">
              <a:spcBef>
                <a:spcPct val="20000"/>
              </a:spcBef>
              <a:spcAft>
                <a:spcPct val="0"/>
              </a:spcAft>
              <a:buChar char="–"/>
              <a:defRPr sz="18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18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1200">
                <a:solidFill>
                  <a:schemeClr val="tx1"/>
                </a:solidFill>
                <a:latin typeface="+mn-lt"/>
                <a:ea typeface="ＭＳ Ｐゴシック" pitchFamily="-112" charset="-128"/>
              </a:defRPr>
            </a:lvl9pPr>
          </a:lstStyle>
          <a:p>
            <a:pPr marL="0" indent="0">
              <a:buFontTx/>
              <a:buNone/>
            </a:pPr>
            <a:r>
              <a:rPr lang="en-US" sz="1400" kern="0" dirty="0"/>
              <a:t>On lifestyle and sustainable mobility (Van Acker et al. 2016)</a:t>
            </a:r>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a:p>
            <a:pPr marL="0" indent="0">
              <a:buFontTx/>
              <a:buNone/>
            </a:pPr>
            <a:endParaRPr lang="it-CH" i="1" kern="0" dirty="0"/>
          </a:p>
        </p:txBody>
      </p:sp>
    </p:spTree>
    <p:extLst>
      <p:ext uri="{BB962C8B-B14F-4D97-AF65-F5344CB8AC3E}">
        <p14:creationId xmlns:p14="http://schemas.microsoft.com/office/powerpoint/2010/main" val="100104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60BDE61-F25D-1F9F-8341-4B3719E29FB1}"/>
              </a:ext>
            </a:extLst>
          </p:cNvPr>
          <p:cNvSpPr>
            <a:spLocks noGrp="1"/>
          </p:cNvSpPr>
          <p:nvPr>
            <p:ph idx="1"/>
          </p:nvPr>
        </p:nvSpPr>
        <p:spPr>
          <a:xfrm>
            <a:off x="431800" y="1831977"/>
            <a:ext cx="11424840" cy="1512885"/>
          </a:xfrm>
        </p:spPr>
        <p:txBody>
          <a:bodyPr/>
          <a:lstStyle/>
          <a:p>
            <a:pPr marL="0" indent="0">
              <a:buNone/>
            </a:pPr>
            <a:r>
              <a:rPr lang="en-US" dirty="0"/>
              <a:t>Focus on the niche of current Night train customers:</a:t>
            </a:r>
          </a:p>
          <a:p>
            <a:pPr>
              <a:buAutoNum type="arabicPeriod"/>
            </a:pPr>
            <a:r>
              <a:rPr lang="en-US" dirty="0"/>
              <a:t>Classify customers by current travel behaviors  (typology of lifestyle expressions: habitual VS transition)</a:t>
            </a:r>
          </a:p>
          <a:p>
            <a:pPr>
              <a:buAutoNum type="arabicPeriod"/>
            </a:pPr>
            <a:r>
              <a:rPr lang="en-US" dirty="0"/>
              <a:t>Analysis of the best predictors of class membership (socio-demo and stage of life)</a:t>
            </a:r>
          </a:p>
          <a:p>
            <a:pPr>
              <a:buAutoNum type="arabicPeriod"/>
            </a:pPr>
            <a:r>
              <a:rPr lang="en-US" dirty="0"/>
              <a:t>Retrospective analysis of travel orientations and their development over time (change in lifestyle)</a:t>
            </a:r>
          </a:p>
          <a:p>
            <a:pPr marL="0" indent="0">
              <a:buNone/>
            </a:pPr>
            <a:endParaRPr lang="en-US" dirty="0"/>
          </a:p>
          <a:p>
            <a:pPr marL="0" indent="0">
              <a:buNone/>
            </a:pPr>
            <a:r>
              <a:rPr lang="en-US" dirty="0"/>
              <a:t> </a:t>
            </a:r>
          </a:p>
          <a:p>
            <a:pPr marL="0" indent="0">
              <a:buNone/>
            </a:pPr>
            <a:endParaRPr lang="it-CH" dirty="0"/>
          </a:p>
          <a:p>
            <a:endParaRPr lang="it-CH" dirty="0"/>
          </a:p>
        </p:txBody>
      </p:sp>
      <p:sp>
        <p:nvSpPr>
          <p:cNvPr id="3" name="Segnaposto data 2">
            <a:extLst>
              <a:ext uri="{FF2B5EF4-FFF2-40B4-BE49-F238E27FC236}">
                <a16:creationId xmlns:a16="http://schemas.microsoft.com/office/drawing/2014/main" id="{6DDBFB79-214D-833F-0262-9D28BBEE8331}"/>
              </a:ext>
            </a:extLst>
          </p:cNvPr>
          <p:cNvSpPr>
            <a:spLocks noGrp="1"/>
          </p:cNvSpPr>
          <p:nvPr>
            <p:ph type="dt" sz="half" idx="10"/>
          </p:nvPr>
        </p:nvSpPr>
        <p:spPr/>
        <p:txBody>
          <a:bodyPr/>
          <a:lstStyle/>
          <a:p>
            <a:fld id="{EF921A64-38AC-EF46-A5CE-72F7FCA48CD1}" type="datetime1">
              <a:rPr lang="it-IT" altLang="x-none" smtClean="0"/>
              <a:pPr/>
              <a:t>12/09/2023</a:t>
            </a:fld>
            <a:endParaRPr lang="it-IT" altLang="x-none" dirty="0"/>
          </a:p>
        </p:txBody>
      </p:sp>
      <p:sp>
        <p:nvSpPr>
          <p:cNvPr id="4" name="Segnaposto numero diapositiva 3">
            <a:extLst>
              <a:ext uri="{FF2B5EF4-FFF2-40B4-BE49-F238E27FC236}">
                <a16:creationId xmlns:a16="http://schemas.microsoft.com/office/drawing/2014/main" id="{12068B23-EBFC-E74A-8415-F3664D0030FD}"/>
              </a:ext>
            </a:extLst>
          </p:cNvPr>
          <p:cNvSpPr>
            <a:spLocks noGrp="1"/>
          </p:cNvSpPr>
          <p:nvPr>
            <p:ph type="sldNum" sz="quarter" idx="12"/>
          </p:nvPr>
        </p:nvSpPr>
        <p:spPr/>
        <p:txBody>
          <a:bodyPr/>
          <a:lstStyle/>
          <a:p>
            <a:fld id="{960A59FF-5DF7-3A49-A681-2E626F09812C}" type="slidenum">
              <a:rPr lang="it-IT" altLang="x-none" smtClean="0"/>
              <a:pPr/>
              <a:t>9</a:t>
            </a:fld>
            <a:endParaRPr lang="it-IT" altLang="x-none"/>
          </a:p>
        </p:txBody>
      </p:sp>
      <p:sp>
        <p:nvSpPr>
          <p:cNvPr id="5" name="Titolo 4">
            <a:extLst>
              <a:ext uri="{FF2B5EF4-FFF2-40B4-BE49-F238E27FC236}">
                <a16:creationId xmlns:a16="http://schemas.microsoft.com/office/drawing/2014/main" id="{BAEA4D02-FC71-17D4-1090-A07F12B359B5}"/>
              </a:ext>
            </a:extLst>
          </p:cNvPr>
          <p:cNvSpPr>
            <a:spLocks noGrp="1"/>
          </p:cNvSpPr>
          <p:nvPr>
            <p:ph type="title"/>
          </p:nvPr>
        </p:nvSpPr>
        <p:spPr/>
        <p:txBody>
          <a:bodyPr/>
          <a:lstStyle/>
          <a:p>
            <a:r>
              <a:rPr lang="it-CH" dirty="0"/>
              <a:t>Multi-stage </a:t>
            </a:r>
            <a:r>
              <a:rPr lang="it-CH" dirty="0" err="1"/>
              <a:t>analytical</a:t>
            </a:r>
            <a:r>
              <a:rPr lang="it-CH" dirty="0"/>
              <a:t> strategy</a:t>
            </a:r>
          </a:p>
        </p:txBody>
      </p:sp>
      <p:sp>
        <p:nvSpPr>
          <p:cNvPr id="6" name="Rettangolo con angoli arrotondati 5">
            <a:extLst>
              <a:ext uri="{FF2B5EF4-FFF2-40B4-BE49-F238E27FC236}">
                <a16:creationId xmlns:a16="http://schemas.microsoft.com/office/drawing/2014/main" id="{5077F0B8-C087-CE56-3310-7983659D41AF}"/>
              </a:ext>
            </a:extLst>
          </p:cNvPr>
          <p:cNvSpPr/>
          <p:nvPr/>
        </p:nvSpPr>
        <p:spPr>
          <a:xfrm>
            <a:off x="431800" y="3573016"/>
            <a:ext cx="4944120" cy="2580158"/>
          </a:xfrm>
          <a:prstGeom prst="roundRect">
            <a:avLst>
              <a:gd name="adj" fmla="val 6588"/>
            </a:avLst>
          </a:prstGeom>
          <a:solidFill>
            <a:srgbClr val="3F4DCE">
              <a:alpha val="85000"/>
            </a:srgbClr>
          </a:solidFill>
          <a:ln w="6350"/>
        </p:spPr>
        <p:style>
          <a:lnRef idx="2">
            <a:schemeClr val="dk1"/>
          </a:lnRef>
          <a:fillRef idx="1">
            <a:schemeClr val="lt1"/>
          </a:fillRef>
          <a:effectRef idx="0">
            <a:schemeClr val="dk1"/>
          </a:effectRef>
          <a:fontRef idx="minor">
            <a:schemeClr val="dk1"/>
          </a:fontRef>
        </p:style>
        <p:txBody>
          <a:bodyPr rtlCol="0" anchor="ctr"/>
          <a:lstStyle/>
          <a:p>
            <a:r>
              <a:rPr lang="it-CH" sz="1800" b="1" dirty="0">
                <a:solidFill>
                  <a:schemeClr val="bg1"/>
                </a:solidFill>
              </a:rPr>
              <a:t>1 and 2 - </a:t>
            </a:r>
            <a:r>
              <a:rPr lang="it-CH" sz="1800" b="1" dirty="0" err="1">
                <a:solidFill>
                  <a:schemeClr val="bg1"/>
                </a:solidFill>
              </a:rPr>
              <a:t>latent</a:t>
            </a:r>
            <a:r>
              <a:rPr lang="it-CH" sz="1800" b="1" dirty="0">
                <a:solidFill>
                  <a:schemeClr val="bg1"/>
                </a:solidFill>
              </a:rPr>
              <a:t> class </a:t>
            </a:r>
            <a:r>
              <a:rPr lang="it-CH" sz="1800" b="1" dirty="0" err="1">
                <a:solidFill>
                  <a:schemeClr val="bg1"/>
                </a:solidFill>
              </a:rPr>
              <a:t>analysis</a:t>
            </a:r>
            <a:r>
              <a:rPr lang="it-CH" sz="1800" b="1" dirty="0">
                <a:solidFill>
                  <a:schemeClr val="bg1"/>
                </a:solidFill>
              </a:rPr>
              <a:t> with the </a:t>
            </a:r>
            <a:r>
              <a:rPr lang="it-CH" sz="1800" b="1" dirty="0" err="1">
                <a:solidFill>
                  <a:schemeClr val="bg1"/>
                </a:solidFill>
              </a:rPr>
              <a:t>three</a:t>
            </a:r>
            <a:r>
              <a:rPr lang="it-CH" sz="1800" b="1" dirty="0">
                <a:solidFill>
                  <a:schemeClr val="bg1"/>
                </a:solidFill>
              </a:rPr>
              <a:t>-step </a:t>
            </a:r>
            <a:r>
              <a:rPr lang="it-CH" sz="1800" b="1" dirty="0" err="1">
                <a:solidFill>
                  <a:schemeClr val="bg1"/>
                </a:solidFill>
              </a:rPr>
              <a:t>method</a:t>
            </a:r>
            <a:r>
              <a:rPr lang="it-CH" sz="1800" b="1" dirty="0">
                <a:solidFill>
                  <a:schemeClr val="bg1"/>
                </a:solidFill>
              </a:rPr>
              <a:t>  (</a:t>
            </a:r>
            <a:r>
              <a:rPr lang="it-CH" sz="1800" b="1" dirty="0" err="1">
                <a:solidFill>
                  <a:schemeClr val="bg1"/>
                </a:solidFill>
              </a:rPr>
              <a:t>Vermunth</a:t>
            </a:r>
            <a:r>
              <a:rPr lang="it-CH" sz="1800" b="1" dirty="0">
                <a:solidFill>
                  <a:schemeClr val="bg1"/>
                </a:solidFill>
              </a:rPr>
              <a:t> 2010)</a:t>
            </a:r>
          </a:p>
          <a:p>
            <a:endParaRPr lang="it-CH" sz="1800" b="1" dirty="0">
              <a:solidFill>
                <a:schemeClr val="bg1"/>
              </a:solidFill>
            </a:endParaRPr>
          </a:p>
          <a:p>
            <a:pPr marL="285750" indent="-285750">
              <a:spcAft>
                <a:spcPts val="600"/>
              </a:spcAft>
              <a:buFontTx/>
              <a:buChar char="-"/>
            </a:pPr>
            <a:r>
              <a:rPr lang="it-CH" sz="1800" dirty="0">
                <a:solidFill>
                  <a:schemeClr val="bg1"/>
                </a:solidFill>
              </a:rPr>
              <a:t>Class </a:t>
            </a:r>
            <a:r>
              <a:rPr lang="it-CH" sz="1800" dirty="0" err="1">
                <a:solidFill>
                  <a:schemeClr val="bg1"/>
                </a:solidFill>
              </a:rPr>
              <a:t>enumeration</a:t>
            </a:r>
            <a:r>
              <a:rPr lang="it-CH" sz="1800" dirty="0">
                <a:solidFill>
                  <a:schemeClr val="bg1"/>
                </a:solidFill>
              </a:rPr>
              <a:t> with </a:t>
            </a:r>
            <a:r>
              <a:rPr lang="it-CH" sz="1800" dirty="0" err="1">
                <a:solidFill>
                  <a:schemeClr val="bg1"/>
                </a:solidFill>
              </a:rPr>
              <a:t>only</a:t>
            </a:r>
            <a:r>
              <a:rPr lang="it-CH" sz="1800" dirty="0">
                <a:solidFill>
                  <a:schemeClr val="bg1"/>
                </a:solidFill>
              </a:rPr>
              <a:t> LC </a:t>
            </a:r>
            <a:r>
              <a:rPr lang="it-CH" sz="1800" dirty="0" err="1">
                <a:solidFill>
                  <a:schemeClr val="bg1"/>
                </a:solidFill>
              </a:rPr>
              <a:t>indicators</a:t>
            </a:r>
            <a:r>
              <a:rPr lang="it-CH" sz="1800" dirty="0">
                <a:solidFill>
                  <a:schemeClr val="bg1"/>
                </a:solidFill>
              </a:rPr>
              <a:t>;</a:t>
            </a:r>
          </a:p>
          <a:p>
            <a:pPr marL="285750" indent="-285750">
              <a:spcAft>
                <a:spcPts val="600"/>
              </a:spcAft>
              <a:buFontTx/>
              <a:buChar char="-"/>
            </a:pPr>
            <a:r>
              <a:rPr lang="it-CH" sz="1800" dirty="0">
                <a:solidFill>
                  <a:schemeClr val="bg1"/>
                </a:solidFill>
              </a:rPr>
              <a:t>LC </a:t>
            </a:r>
            <a:r>
              <a:rPr lang="it-CH" sz="1800" dirty="0" err="1">
                <a:solidFill>
                  <a:schemeClr val="bg1"/>
                </a:solidFill>
              </a:rPr>
              <a:t>measured</a:t>
            </a:r>
            <a:r>
              <a:rPr lang="it-CH" sz="1800" dirty="0">
                <a:solidFill>
                  <a:schemeClr val="bg1"/>
                </a:solidFill>
              </a:rPr>
              <a:t> </a:t>
            </a:r>
            <a:r>
              <a:rPr lang="it-CH" sz="1800" dirty="0" err="1">
                <a:solidFill>
                  <a:schemeClr val="bg1"/>
                </a:solidFill>
              </a:rPr>
              <a:t>parameters</a:t>
            </a:r>
            <a:r>
              <a:rPr lang="it-CH" sz="1800" dirty="0">
                <a:solidFill>
                  <a:schemeClr val="bg1"/>
                </a:solidFill>
              </a:rPr>
              <a:t> </a:t>
            </a:r>
            <a:r>
              <a:rPr lang="it-CH" sz="1800" dirty="0" err="1">
                <a:solidFill>
                  <a:schemeClr val="bg1"/>
                </a:solidFill>
              </a:rPr>
              <a:t>fixed</a:t>
            </a:r>
            <a:r>
              <a:rPr lang="it-CH" sz="1800" dirty="0">
                <a:solidFill>
                  <a:schemeClr val="bg1"/>
                </a:solidFill>
              </a:rPr>
              <a:t> accounting for </a:t>
            </a:r>
            <a:r>
              <a:rPr lang="it-CH" sz="1800" dirty="0" err="1">
                <a:solidFill>
                  <a:schemeClr val="bg1"/>
                </a:solidFill>
              </a:rPr>
              <a:t>classification</a:t>
            </a:r>
            <a:r>
              <a:rPr lang="it-CH" sz="1800" dirty="0">
                <a:solidFill>
                  <a:schemeClr val="bg1"/>
                </a:solidFill>
              </a:rPr>
              <a:t> </a:t>
            </a:r>
            <a:r>
              <a:rPr lang="it-CH" sz="1800" dirty="0" err="1">
                <a:solidFill>
                  <a:schemeClr val="bg1"/>
                </a:solidFill>
              </a:rPr>
              <a:t>error</a:t>
            </a:r>
            <a:r>
              <a:rPr lang="it-CH" sz="1800" dirty="0">
                <a:solidFill>
                  <a:schemeClr val="bg1"/>
                </a:solidFill>
              </a:rPr>
              <a:t>;</a:t>
            </a:r>
          </a:p>
          <a:p>
            <a:pPr marL="285750" indent="-285750">
              <a:spcAft>
                <a:spcPts val="600"/>
              </a:spcAft>
              <a:buFontTx/>
              <a:buChar char="-"/>
            </a:pPr>
            <a:r>
              <a:rPr lang="it-CH" sz="1800" dirty="0" err="1">
                <a:solidFill>
                  <a:schemeClr val="bg1"/>
                </a:solidFill>
              </a:rPr>
              <a:t>Inclusion</a:t>
            </a:r>
            <a:r>
              <a:rPr lang="it-CH" sz="1800" dirty="0">
                <a:solidFill>
                  <a:schemeClr val="bg1"/>
                </a:solidFill>
              </a:rPr>
              <a:t> of </a:t>
            </a:r>
            <a:r>
              <a:rPr lang="it-CH" sz="1800" dirty="0" err="1">
                <a:solidFill>
                  <a:schemeClr val="bg1"/>
                </a:solidFill>
              </a:rPr>
              <a:t>covariates</a:t>
            </a:r>
            <a:r>
              <a:rPr lang="it-CH" sz="1800" dirty="0">
                <a:solidFill>
                  <a:schemeClr val="bg1"/>
                </a:solidFill>
              </a:rPr>
              <a:t>.</a:t>
            </a:r>
          </a:p>
        </p:txBody>
      </p:sp>
      <p:sp>
        <p:nvSpPr>
          <p:cNvPr id="7" name="Rettangolo con angoli arrotondati 6">
            <a:extLst>
              <a:ext uri="{FF2B5EF4-FFF2-40B4-BE49-F238E27FC236}">
                <a16:creationId xmlns:a16="http://schemas.microsoft.com/office/drawing/2014/main" id="{CEFEE4A2-7E0C-F2E1-C032-43B7C28F78DA}"/>
              </a:ext>
            </a:extLst>
          </p:cNvPr>
          <p:cNvSpPr/>
          <p:nvPr/>
        </p:nvSpPr>
        <p:spPr>
          <a:xfrm>
            <a:off x="6269980" y="3513139"/>
            <a:ext cx="4944120" cy="2580158"/>
          </a:xfrm>
          <a:prstGeom prst="roundRect">
            <a:avLst>
              <a:gd name="adj" fmla="val 6588"/>
            </a:avLst>
          </a:prstGeom>
          <a:solidFill>
            <a:srgbClr val="3F4DCE">
              <a:alpha val="85000"/>
            </a:srgbClr>
          </a:solidFill>
          <a:ln w="6350"/>
        </p:spPr>
        <p:style>
          <a:lnRef idx="2">
            <a:schemeClr val="dk1"/>
          </a:lnRef>
          <a:fillRef idx="1">
            <a:schemeClr val="lt1"/>
          </a:fillRef>
          <a:effectRef idx="0">
            <a:schemeClr val="dk1"/>
          </a:effectRef>
          <a:fontRef idx="minor">
            <a:schemeClr val="dk1"/>
          </a:fontRef>
        </p:style>
        <p:txBody>
          <a:bodyPr rtlCol="0" anchor="ctr"/>
          <a:lstStyle/>
          <a:p>
            <a:r>
              <a:rPr lang="it-CH" sz="1800" b="1" dirty="0">
                <a:solidFill>
                  <a:schemeClr val="bg1"/>
                </a:solidFill>
              </a:rPr>
              <a:t>3 – Qualitative </a:t>
            </a:r>
            <a:r>
              <a:rPr lang="it-CH" sz="1800" b="1" dirty="0" err="1">
                <a:solidFill>
                  <a:schemeClr val="bg1"/>
                </a:solidFill>
              </a:rPr>
              <a:t>interviewes</a:t>
            </a:r>
            <a:r>
              <a:rPr lang="it-CH" sz="1800" b="1" dirty="0">
                <a:solidFill>
                  <a:schemeClr val="bg1"/>
                </a:solidFill>
              </a:rPr>
              <a:t> on </a:t>
            </a:r>
            <a:r>
              <a:rPr lang="it-CH" sz="1800" b="1" dirty="0" err="1">
                <a:solidFill>
                  <a:schemeClr val="bg1"/>
                </a:solidFill>
              </a:rPr>
              <a:t>members</a:t>
            </a:r>
            <a:r>
              <a:rPr lang="it-CH" sz="1800" b="1" dirty="0">
                <a:solidFill>
                  <a:schemeClr val="bg1"/>
                </a:solidFill>
              </a:rPr>
              <a:t> of </a:t>
            </a:r>
            <a:r>
              <a:rPr lang="it-CH" sz="1800" b="1" dirty="0" err="1">
                <a:solidFill>
                  <a:schemeClr val="bg1"/>
                </a:solidFill>
              </a:rPr>
              <a:t>each</a:t>
            </a:r>
            <a:r>
              <a:rPr lang="it-CH" sz="1800" b="1" dirty="0">
                <a:solidFill>
                  <a:schemeClr val="bg1"/>
                </a:solidFill>
              </a:rPr>
              <a:t> </a:t>
            </a:r>
            <a:r>
              <a:rPr lang="it-CH" sz="1800" b="1" dirty="0" err="1">
                <a:solidFill>
                  <a:schemeClr val="bg1"/>
                </a:solidFill>
              </a:rPr>
              <a:t>latent</a:t>
            </a:r>
            <a:r>
              <a:rPr lang="it-CH" sz="1800" b="1" dirty="0">
                <a:solidFill>
                  <a:schemeClr val="bg1"/>
                </a:solidFill>
              </a:rPr>
              <a:t> class</a:t>
            </a:r>
          </a:p>
          <a:p>
            <a:endParaRPr lang="it-CH" sz="1800" b="1" dirty="0">
              <a:solidFill>
                <a:schemeClr val="bg1"/>
              </a:solidFill>
            </a:endParaRPr>
          </a:p>
          <a:p>
            <a:pPr marL="285750" indent="-285750">
              <a:spcAft>
                <a:spcPts val="600"/>
              </a:spcAft>
              <a:buFontTx/>
              <a:buChar char="-"/>
            </a:pPr>
            <a:r>
              <a:rPr lang="it-CH" sz="1800" dirty="0">
                <a:solidFill>
                  <a:schemeClr val="bg1"/>
                </a:solidFill>
              </a:rPr>
              <a:t>Random </a:t>
            </a:r>
            <a:r>
              <a:rPr lang="it-CH" sz="1800" dirty="0" err="1">
                <a:solidFill>
                  <a:schemeClr val="bg1"/>
                </a:solidFill>
              </a:rPr>
              <a:t>selection</a:t>
            </a:r>
            <a:r>
              <a:rPr lang="it-CH" sz="1800" dirty="0">
                <a:solidFill>
                  <a:schemeClr val="bg1"/>
                </a:solidFill>
              </a:rPr>
              <a:t> by </a:t>
            </a:r>
            <a:r>
              <a:rPr lang="it-CH" sz="1800" dirty="0" err="1">
                <a:solidFill>
                  <a:schemeClr val="bg1"/>
                </a:solidFill>
              </a:rPr>
              <a:t>latent</a:t>
            </a:r>
            <a:r>
              <a:rPr lang="it-CH" sz="1800" dirty="0">
                <a:solidFill>
                  <a:schemeClr val="bg1"/>
                </a:solidFill>
              </a:rPr>
              <a:t> class;</a:t>
            </a:r>
          </a:p>
          <a:p>
            <a:pPr marL="285750" indent="-285750">
              <a:spcAft>
                <a:spcPts val="600"/>
              </a:spcAft>
              <a:buFontTx/>
              <a:buChar char="-"/>
            </a:pPr>
            <a:r>
              <a:rPr lang="it-CH" sz="1800" dirty="0" err="1">
                <a:solidFill>
                  <a:schemeClr val="bg1"/>
                </a:solidFill>
              </a:rPr>
              <a:t>Retrospective</a:t>
            </a:r>
            <a:r>
              <a:rPr lang="it-CH" sz="1800" dirty="0">
                <a:solidFill>
                  <a:schemeClr val="bg1"/>
                </a:solidFill>
              </a:rPr>
              <a:t> interviews;</a:t>
            </a:r>
          </a:p>
          <a:p>
            <a:pPr marL="285750" indent="-285750">
              <a:spcAft>
                <a:spcPts val="600"/>
              </a:spcAft>
              <a:buFontTx/>
              <a:buChar char="-"/>
            </a:pPr>
            <a:r>
              <a:rPr lang="it-CH" sz="1800" dirty="0" err="1">
                <a:solidFill>
                  <a:schemeClr val="bg1"/>
                </a:solidFill>
              </a:rPr>
              <a:t>Saturation</a:t>
            </a:r>
            <a:r>
              <a:rPr lang="it-CH" sz="1800" dirty="0">
                <a:solidFill>
                  <a:schemeClr val="bg1"/>
                </a:solidFill>
              </a:rPr>
              <a:t> </a:t>
            </a:r>
            <a:r>
              <a:rPr lang="it-CH" sz="1800" dirty="0" err="1">
                <a:solidFill>
                  <a:schemeClr val="bg1"/>
                </a:solidFill>
              </a:rPr>
              <a:t>approach</a:t>
            </a:r>
            <a:r>
              <a:rPr lang="it-CH" sz="1800" dirty="0">
                <a:solidFill>
                  <a:schemeClr val="bg1"/>
                </a:solidFill>
              </a:rPr>
              <a:t>;</a:t>
            </a:r>
          </a:p>
        </p:txBody>
      </p:sp>
    </p:spTree>
    <p:extLst>
      <p:ext uri="{BB962C8B-B14F-4D97-AF65-F5344CB8AC3E}">
        <p14:creationId xmlns:p14="http://schemas.microsoft.com/office/powerpoint/2010/main" val="4133707980"/>
      </p:ext>
    </p:extLst>
  </p:cSld>
  <p:clrMapOvr>
    <a:masterClrMapping/>
  </p:clrMapOvr>
</p:sld>
</file>

<file path=ppt/theme/theme1.xml><?xml version="1.0" encoding="utf-8"?>
<a:theme xmlns:a="http://schemas.openxmlformats.org/drawingml/2006/main" name="SUPSI">
  <a:themeElements>
    <a:clrScheme name="SUPSI">
      <a:dk1>
        <a:srgbClr val="000000"/>
      </a:dk1>
      <a:lt1>
        <a:srgbClr val="FFFFFF"/>
      </a:lt1>
      <a:dk2>
        <a:srgbClr val="3C3C3C"/>
      </a:dk2>
      <a:lt2>
        <a:srgbClr val="D2D2D2"/>
      </a:lt2>
      <a:accent1>
        <a:srgbClr val="141C78"/>
      </a:accent1>
      <a:accent2>
        <a:srgbClr val="2838C8"/>
      </a:accent2>
      <a:accent3>
        <a:srgbClr val="0063C8"/>
      </a:accent3>
      <a:accent4>
        <a:srgbClr val="0096FF"/>
      </a:accent4>
      <a:accent5>
        <a:srgbClr val="46A01E"/>
      </a:accent5>
      <a:accent6>
        <a:srgbClr val="8CD23C"/>
      </a:accent6>
      <a:hlink>
        <a:srgbClr val="197BFF"/>
      </a:hlink>
      <a:folHlink>
        <a:srgbClr val="090F38"/>
      </a:folHlink>
    </a:clrScheme>
    <a:fontScheme name="SUPSI">
      <a:majorFont>
        <a:latin typeface="Times New Roman"/>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lIns="0" tIns="0" rIns="0" bIns="0">
        <a:prstTxWarp prst="textNoShape">
          <a:avLst/>
        </a:prstTxWarp>
      </a:bodyPr>
      <a:lstStyle>
        <a:defPPr eaLnBrk="0" hangingPunct="0">
          <a:spcBef>
            <a:spcPct val="20000"/>
          </a:spcBef>
          <a:defRPr sz="1400" kern="0" dirty="0" smtClean="0">
            <a:latin typeface="+mn-lt"/>
            <a:ea typeface="ＭＳ Ｐゴシック" pitchFamily="-112" charset="-128"/>
            <a:cs typeface="ＭＳ Ｐゴシック" pitchFamily="-112" charset="-128"/>
          </a:defRPr>
        </a:defPPr>
      </a:lstStyle>
    </a:txDef>
  </a:objectDefaults>
  <a:extraClrSchemeLst>
    <a:extraClrScheme>
      <a:clrScheme name="SUPSI_DSA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PSI_DSA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PSI_DSA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PSI_DSA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PSI_DSA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PSI_DSA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PSI_DSA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PSI_DSA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PSI_DSA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PSI_DSA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PSI_DSA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PSI_DSA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zione standard6" id="{4B7D7936-208D-C14D-97E5-E50D05558D3C}" vid="{830E2A93-49E3-0C48-86FF-601D4FED3D66}"/>
    </a:ext>
  </a:extLst>
</a:theme>
</file>

<file path=ppt/theme/theme2.xml><?xml version="1.0" encoding="utf-8"?>
<a:theme xmlns:a="http://schemas.openxmlformats.org/drawingml/2006/main" name="2_Tema di Office">
  <a:themeElements>
    <a:clrScheme name="SUPSI 1">
      <a:dk1>
        <a:srgbClr val="000000"/>
      </a:dk1>
      <a:lt1>
        <a:sysClr val="window" lastClr="FFFFFF"/>
      </a:lt1>
      <a:dk2>
        <a:srgbClr val="141C64"/>
      </a:dk2>
      <a:lt2>
        <a:srgbClr val="FFFFFF"/>
      </a:lt2>
      <a:accent1>
        <a:srgbClr val="141C78"/>
      </a:accent1>
      <a:accent2>
        <a:srgbClr val="2838C8"/>
      </a:accent2>
      <a:accent3>
        <a:srgbClr val="0063C8"/>
      </a:accent3>
      <a:accent4>
        <a:srgbClr val="0096FF"/>
      </a:accent4>
      <a:accent5>
        <a:srgbClr val="46A01E"/>
      </a:accent5>
      <a:accent6>
        <a:srgbClr val="8CD23C"/>
      </a:accent6>
      <a:hlink>
        <a:srgbClr val="000000"/>
      </a:hlink>
      <a:folHlink>
        <a:srgbClr val="646464"/>
      </a:folHlink>
    </a:clrScheme>
    <a:fontScheme name="SUPSI">
      <a:majorFont>
        <a:latin typeface="Times New Roman"/>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zione standard6" id="{4B7D7936-208D-C14D-97E5-E50D05558D3C}" vid="{63F83B0C-7E8D-5048-BDC8-09E0730D978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Modello PowerPoint ISAAC (1)</Template>
  <TotalTime>0</TotalTime>
  <Words>1534</Words>
  <Application>Microsoft Office PowerPoint</Application>
  <PresentationFormat>Widescreen</PresentationFormat>
  <Paragraphs>315</Paragraphs>
  <Slides>18</Slides>
  <Notes>0</Notes>
  <HiddenSlides>0</HiddenSlides>
  <MMClips>0</MMClips>
  <ScaleCrop>false</ScaleCrop>
  <HeadingPairs>
    <vt:vector size="6" baseType="variant">
      <vt:variant>
        <vt:lpstr>Caratteri utilizzati</vt:lpstr>
      </vt:variant>
      <vt:variant>
        <vt:i4>3</vt:i4>
      </vt:variant>
      <vt:variant>
        <vt:lpstr>Tema</vt:lpstr>
      </vt:variant>
      <vt:variant>
        <vt:i4>2</vt:i4>
      </vt:variant>
      <vt:variant>
        <vt:lpstr>Titoli diapositive</vt:lpstr>
      </vt:variant>
      <vt:variant>
        <vt:i4>18</vt:i4>
      </vt:variant>
    </vt:vector>
  </HeadingPairs>
  <TitlesOfParts>
    <vt:vector size="23" baseType="lpstr">
      <vt:lpstr>Aktiv Grotesk</vt:lpstr>
      <vt:lpstr>Arial</vt:lpstr>
      <vt:lpstr>Times New Roman</vt:lpstr>
      <vt:lpstr>SUPSI</vt:lpstr>
      <vt:lpstr>2_Tema di Office</vt:lpstr>
      <vt:lpstr>Making night train services a valuable alternative to air travel</vt:lpstr>
      <vt:lpstr>Greenhouse gas emissions in Switzerland over time</vt:lpstr>
      <vt:lpstr>What could be done to contain/reverse this trend?</vt:lpstr>
      <vt:lpstr>Long-distance travel for leisure purposes in Switzerland</vt:lpstr>
      <vt:lpstr>Supply side: decline and rediscovery of night train services in  Switzerland</vt:lpstr>
      <vt:lpstr>Demand side: night train could be a good alternative for log-distance leisure travels</vt:lpstr>
      <vt:lpstr>Demand side: night train could be a good alternative for log-distance leisure travels</vt:lpstr>
      <vt:lpstr>Aims of the study</vt:lpstr>
      <vt:lpstr>Multi-stage analytical strategy</vt:lpstr>
      <vt:lpstr>Data (N=389) </vt:lpstr>
      <vt:lpstr>Results: (1) Latent class enumeration </vt:lpstr>
      <vt:lpstr>Results: (1) Latent class enumeration </vt:lpstr>
      <vt:lpstr>Results: (2) Predictors of class membership</vt:lpstr>
      <vt:lpstr>…To sum up</vt:lpstr>
      <vt:lpstr>…Results (3): Qualitative interviews</vt:lpstr>
      <vt:lpstr>Final remarks: what did we learn?</vt:lpstr>
      <vt:lpstr>                                                …Thank you!                                                                   … 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night train services a valuable alternative to air travel</dc:title>
  <dc:creator>Gerosa Tiziano</dc:creator>
  <cp:lastModifiedBy>Gerosa Tiziano</cp:lastModifiedBy>
  <cp:revision>62</cp:revision>
  <dcterms:created xsi:type="dcterms:W3CDTF">2023-09-04T13:33:39Z</dcterms:created>
  <dcterms:modified xsi:type="dcterms:W3CDTF">2023-09-12T04:41:34Z</dcterms:modified>
</cp:coreProperties>
</file>