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7.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8.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5" r:id="rId2"/>
    <p:sldMasterId id="2147483777" r:id="rId3"/>
    <p:sldMasterId id="2147483789" r:id="rId4"/>
    <p:sldMasterId id="2147483801" r:id="rId5"/>
    <p:sldMasterId id="2147483813" r:id="rId6"/>
    <p:sldMasterId id="2147483825" r:id="rId7"/>
    <p:sldMasterId id="2147483837" r:id="rId8"/>
    <p:sldMasterId id="2147483849" r:id="rId9"/>
  </p:sldMasterIdLst>
  <p:notesMasterIdLst>
    <p:notesMasterId r:id="rId50"/>
  </p:notesMasterIdLst>
  <p:handoutMasterIdLst>
    <p:handoutMasterId r:id="rId51"/>
  </p:handoutMasterIdLst>
  <p:sldIdLst>
    <p:sldId id="1059" r:id="rId10"/>
    <p:sldId id="337" r:id="rId11"/>
    <p:sldId id="1072" r:id="rId12"/>
    <p:sldId id="849" r:id="rId13"/>
    <p:sldId id="1055" r:id="rId14"/>
    <p:sldId id="1060" r:id="rId15"/>
    <p:sldId id="850" r:id="rId16"/>
    <p:sldId id="1061" r:id="rId17"/>
    <p:sldId id="1057" r:id="rId18"/>
    <p:sldId id="1052" r:id="rId19"/>
    <p:sldId id="1053" r:id="rId20"/>
    <p:sldId id="840" r:id="rId21"/>
    <p:sldId id="841" r:id="rId22"/>
    <p:sldId id="842" r:id="rId23"/>
    <p:sldId id="843" r:id="rId24"/>
    <p:sldId id="1062" r:id="rId25"/>
    <p:sldId id="1058" r:id="rId26"/>
    <p:sldId id="1079" r:id="rId27"/>
    <p:sldId id="1081" r:id="rId28"/>
    <p:sldId id="1082" r:id="rId29"/>
    <p:sldId id="1074" r:id="rId30"/>
    <p:sldId id="1073" r:id="rId31"/>
    <p:sldId id="1063" r:id="rId32"/>
    <p:sldId id="1065" r:id="rId33"/>
    <p:sldId id="1077" r:id="rId34"/>
    <p:sldId id="1078" r:id="rId35"/>
    <p:sldId id="746" r:id="rId36"/>
    <p:sldId id="1069" r:id="rId37"/>
    <p:sldId id="1070" r:id="rId38"/>
    <p:sldId id="1071" r:id="rId39"/>
    <p:sldId id="823" r:id="rId40"/>
    <p:sldId id="824" r:id="rId41"/>
    <p:sldId id="828" r:id="rId42"/>
    <p:sldId id="825" r:id="rId43"/>
    <p:sldId id="1066" r:id="rId44"/>
    <p:sldId id="1068" r:id="rId45"/>
    <p:sldId id="1064" r:id="rId46"/>
    <p:sldId id="1067" r:id="rId47"/>
    <p:sldId id="1075" r:id="rId48"/>
    <p:sldId id="1076" r:id="rId49"/>
  </p:sldIdLst>
  <p:sldSz cx="12187238" cy="6858000"/>
  <p:notesSz cx="6794500" cy="9931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
          <p15:clr>
            <a:srgbClr val="A4A3A4"/>
          </p15:clr>
        </p15:guide>
        <p15:guide id="2" orient="horz" pos="1296" userDrawn="1">
          <p15:clr>
            <a:srgbClr val="A4A3A4"/>
          </p15:clr>
        </p15:guide>
        <p15:guide id="3" orient="horz" pos="3929">
          <p15:clr>
            <a:srgbClr val="A4A3A4"/>
          </p15:clr>
        </p15:guide>
        <p15:guide id="4" orient="horz" pos="2160">
          <p15:clr>
            <a:srgbClr val="A4A3A4"/>
          </p15:clr>
        </p15:guide>
        <p15:guide id="5" orient="horz" pos="3072" userDrawn="1">
          <p15:clr>
            <a:srgbClr val="A4A3A4"/>
          </p15:clr>
        </p15:guide>
        <p15:guide id="6" orient="horz" pos="4272" userDrawn="1">
          <p15:clr>
            <a:srgbClr val="A4A3A4"/>
          </p15:clr>
        </p15:guide>
        <p15:guide id="7" orient="horz" pos="3984" userDrawn="1">
          <p15:clr>
            <a:srgbClr val="A4A3A4"/>
          </p15:clr>
        </p15:guide>
        <p15:guide id="8" pos="91">
          <p15:clr>
            <a:srgbClr val="A4A3A4"/>
          </p15:clr>
        </p15:guide>
        <p15:guide id="9" pos="7585">
          <p15:clr>
            <a:srgbClr val="A4A3A4"/>
          </p15:clr>
        </p15:guide>
        <p15:guide id="10" pos="3887" userDrawn="1">
          <p15:clr>
            <a:srgbClr val="A4A3A4"/>
          </p15:clr>
        </p15:guide>
        <p15:guide id="11" pos="204">
          <p15:clr>
            <a:srgbClr val="A4A3A4"/>
          </p15:clr>
        </p15:guide>
        <p15:guide id="12" pos="7487" userDrawn="1">
          <p15:clr>
            <a:srgbClr val="A4A3A4"/>
          </p15:clr>
        </p15:guide>
        <p15:guide id="13" orient="horz" pos="4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FA82EEE-F63B-B08D-4ACA-0E6CD2F2ACD5}" name="Filippini  Massimo" initials="FM" userId="S::massimo@ethz.ch::d3a4728f-39b1-4fa4-920e-dbd978a5ce0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umar  Nilkanth" initials="KN" lastIdx="1" clrIdx="0">
    <p:extLst>
      <p:ext uri="{19B8F6BF-5375-455C-9EA6-DF929625EA0E}">
        <p15:presenceInfo xmlns:p15="http://schemas.microsoft.com/office/powerpoint/2012/main" userId="S-1-5-21-2025429265-764733703-1417001333-220583" providerId="AD"/>
      </p:ext>
    </p:extLst>
  </p:cmAuthor>
  <p:cmAuthor id="3" name="Adrian Obrist" initials="AO" lastIdx="1" clrIdx="1">
    <p:extLst>
      <p:ext uri="{19B8F6BF-5375-455C-9EA6-DF929625EA0E}">
        <p15:presenceInfo xmlns:p15="http://schemas.microsoft.com/office/powerpoint/2012/main" userId="f82fa5b8c0e0c49c" providerId="Windows Live"/>
      </p:ext>
    </p:extLst>
  </p:cmAuthor>
  <p:cmAuthor id="4" name="Filippini  Massimo" initials="FM" lastIdx="1" clrIdx="2">
    <p:extLst>
      <p:ext uri="{19B8F6BF-5375-455C-9EA6-DF929625EA0E}">
        <p15:presenceInfo xmlns:p15="http://schemas.microsoft.com/office/powerpoint/2012/main" userId="S-1-5-21-2025429265-764733703-1417001333-192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BACF"/>
    <a:srgbClr val="677DA5"/>
    <a:srgbClr val="8B9CBA"/>
    <a:srgbClr val="FFCC99"/>
    <a:srgbClr val="1F40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3" autoAdjust="0"/>
    <p:restoredTop sz="93133" autoAdjust="0"/>
  </p:normalViewPr>
  <p:slideViewPr>
    <p:cSldViewPr snapToObjects="1">
      <p:cViewPr varScale="1">
        <p:scale>
          <a:sx n="95" d="100"/>
          <a:sy n="95" d="100"/>
        </p:scale>
        <p:origin x="294" y="114"/>
      </p:cViewPr>
      <p:guideLst>
        <p:guide orient="horz" pos="391"/>
        <p:guide orient="horz" pos="1296"/>
        <p:guide orient="horz" pos="3929"/>
        <p:guide orient="horz" pos="2160"/>
        <p:guide orient="horz" pos="3072"/>
        <p:guide orient="horz" pos="4272"/>
        <p:guide orient="horz" pos="3984"/>
        <p:guide pos="91"/>
        <p:guide pos="7585"/>
        <p:guide pos="3887"/>
        <p:guide pos="204"/>
        <p:guide pos="7487"/>
        <p:guide orient="horz" pos="480"/>
      </p:guideLst>
    </p:cSldViewPr>
  </p:slideViewPr>
  <p:notesTextViewPr>
    <p:cViewPr>
      <p:scale>
        <a:sx n="3" d="2"/>
        <a:sy n="3" d="2"/>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presProps" Target="presProps.xml"/><Relationship Id="rId5" Type="http://schemas.openxmlformats.org/officeDocument/2006/relationships/slideMaster" Target="slideMasters/slideMaster5.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microsoft.com/office/2018/10/relationships/authors" Target="authors.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4486" cy="496031"/>
          </a:xfrm>
          <a:prstGeom prst="rect">
            <a:avLst/>
          </a:prstGeom>
        </p:spPr>
        <p:txBody>
          <a:bodyPr vert="horz" lIns="88230" tIns="44115" rIns="88230" bIns="44115" rtlCol="0"/>
          <a:lstStyle>
            <a:lvl1pPr algn="l">
              <a:defRPr sz="1200"/>
            </a:lvl1pPr>
          </a:lstStyle>
          <a:p>
            <a:endParaRPr lang="de-DE" dirty="0">
              <a:latin typeface="Arial" panose="020B0604020202020204" pitchFamily="34" charset="0"/>
            </a:endParaRPr>
          </a:p>
        </p:txBody>
      </p:sp>
      <p:sp>
        <p:nvSpPr>
          <p:cNvPr id="3" name="Datumsplatzhalter 2"/>
          <p:cNvSpPr>
            <a:spLocks noGrp="1"/>
          </p:cNvSpPr>
          <p:nvPr>
            <p:ph type="dt" sz="quarter" idx="1"/>
          </p:nvPr>
        </p:nvSpPr>
        <p:spPr>
          <a:xfrm>
            <a:off x="3848496" y="0"/>
            <a:ext cx="2944486" cy="496031"/>
          </a:xfrm>
          <a:prstGeom prst="rect">
            <a:avLst/>
          </a:prstGeom>
        </p:spPr>
        <p:txBody>
          <a:bodyPr vert="horz" lIns="88230" tIns="44115" rIns="88230" bIns="44115" rtlCol="0"/>
          <a:lstStyle>
            <a:lvl1pPr algn="r">
              <a:defRPr sz="1200"/>
            </a:lvl1pPr>
          </a:lstStyle>
          <a:p>
            <a:fld id="{986A4B46-F6A6-DA4E-8415-64807F0B23D2}" type="datetimeFigureOut">
              <a:rPr lang="de-DE" smtClean="0">
                <a:latin typeface="Arial" panose="020B0604020202020204" pitchFamily="34" charset="0"/>
              </a:rPr>
              <a:t>10.09.2023</a:t>
            </a:fld>
            <a:endParaRPr lang="de-DE" dirty="0">
              <a:latin typeface="Arial" panose="020B0604020202020204" pitchFamily="34" charset="0"/>
            </a:endParaRPr>
          </a:p>
        </p:txBody>
      </p:sp>
      <p:sp>
        <p:nvSpPr>
          <p:cNvPr id="4" name="Fußzeilenplatzhalter 3"/>
          <p:cNvSpPr>
            <a:spLocks noGrp="1"/>
          </p:cNvSpPr>
          <p:nvPr>
            <p:ph type="ftr" sz="quarter" idx="2"/>
          </p:nvPr>
        </p:nvSpPr>
        <p:spPr>
          <a:xfrm>
            <a:off x="0" y="9433829"/>
            <a:ext cx="2944486" cy="496031"/>
          </a:xfrm>
          <a:prstGeom prst="rect">
            <a:avLst/>
          </a:prstGeom>
        </p:spPr>
        <p:txBody>
          <a:bodyPr vert="horz" lIns="88230" tIns="44115" rIns="88230" bIns="44115" rtlCol="0" anchor="b"/>
          <a:lstStyle>
            <a:lvl1pPr algn="l">
              <a:defRPr sz="1200"/>
            </a:lvl1pPr>
          </a:lstStyle>
          <a:p>
            <a:endParaRPr lang="de-DE" dirty="0">
              <a:latin typeface="Arial" panose="020B0604020202020204" pitchFamily="34" charset="0"/>
            </a:endParaRPr>
          </a:p>
        </p:txBody>
      </p:sp>
      <p:sp>
        <p:nvSpPr>
          <p:cNvPr id="5" name="Foliennummernplatzhalter 4"/>
          <p:cNvSpPr>
            <a:spLocks noGrp="1"/>
          </p:cNvSpPr>
          <p:nvPr>
            <p:ph type="sldNum" sz="quarter" idx="3"/>
          </p:nvPr>
        </p:nvSpPr>
        <p:spPr>
          <a:xfrm>
            <a:off x="3848496" y="9433829"/>
            <a:ext cx="2944486" cy="496031"/>
          </a:xfrm>
          <a:prstGeom prst="rect">
            <a:avLst/>
          </a:prstGeom>
        </p:spPr>
        <p:txBody>
          <a:bodyPr vert="horz" lIns="88230" tIns="44115" rIns="88230" bIns="44115" rtlCol="0" anchor="b"/>
          <a:lstStyle>
            <a:lvl1pPr algn="r">
              <a:defRPr sz="1200"/>
            </a:lvl1pPr>
          </a:lstStyle>
          <a:p>
            <a:fld id="{2B048993-9816-0246-B1D2-4028350D98C2}" type="slidenum">
              <a:rPr lang="de-DE" smtClean="0">
                <a:latin typeface="Arial" panose="020B0604020202020204" pitchFamily="34" charset="0"/>
              </a:rPr>
              <a:t>‹#›</a:t>
            </a:fld>
            <a:endParaRPr lang="de-DE" dirty="0">
              <a:latin typeface="Arial" panose="020B0604020202020204" pitchFamily="34" charset="0"/>
            </a:endParaRPr>
          </a:p>
        </p:txBody>
      </p:sp>
    </p:spTree>
    <p:extLst>
      <p:ext uri="{BB962C8B-B14F-4D97-AF65-F5344CB8AC3E}">
        <p14:creationId xmlns:p14="http://schemas.microsoft.com/office/powerpoint/2010/main" val="21953024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2"/>
            <a:ext cx="2944283" cy="496570"/>
          </a:xfrm>
          <a:prstGeom prst="rect">
            <a:avLst/>
          </a:prstGeom>
        </p:spPr>
        <p:txBody>
          <a:bodyPr vert="horz" lIns="95564" tIns="47782" rIns="95564" bIns="47782" rtlCol="0"/>
          <a:lstStyle>
            <a:lvl1pPr algn="l">
              <a:defRPr sz="1300">
                <a:latin typeface="Arial" panose="020B0604020202020204" pitchFamily="34" charset="0"/>
              </a:defRPr>
            </a:lvl1pPr>
          </a:lstStyle>
          <a:p>
            <a:endParaRPr lang="de-CH" dirty="0"/>
          </a:p>
        </p:txBody>
      </p:sp>
      <p:sp>
        <p:nvSpPr>
          <p:cNvPr id="3" name="Datumsplatzhalter 2"/>
          <p:cNvSpPr>
            <a:spLocks noGrp="1"/>
          </p:cNvSpPr>
          <p:nvPr>
            <p:ph type="dt" idx="1"/>
          </p:nvPr>
        </p:nvSpPr>
        <p:spPr>
          <a:xfrm>
            <a:off x="3848646" y="2"/>
            <a:ext cx="2944283" cy="496570"/>
          </a:xfrm>
          <a:prstGeom prst="rect">
            <a:avLst/>
          </a:prstGeom>
        </p:spPr>
        <p:txBody>
          <a:bodyPr vert="horz" lIns="95564" tIns="47782" rIns="95564" bIns="47782" rtlCol="0"/>
          <a:lstStyle>
            <a:lvl1pPr algn="r">
              <a:defRPr sz="1300">
                <a:latin typeface="Arial" panose="020B0604020202020204" pitchFamily="34" charset="0"/>
              </a:defRPr>
            </a:lvl1pPr>
          </a:lstStyle>
          <a:p>
            <a:fld id="{BCDB334D-D17F-49C4-91DD-37BB7E818209}" type="datetimeFigureOut">
              <a:rPr lang="de-CH" smtClean="0"/>
              <a:pPr/>
              <a:t>10.09.2023</a:t>
            </a:fld>
            <a:endParaRPr lang="de-CH" dirty="0"/>
          </a:p>
        </p:txBody>
      </p:sp>
      <p:sp>
        <p:nvSpPr>
          <p:cNvPr id="4" name="Folienbildplatzhalter 3"/>
          <p:cNvSpPr>
            <a:spLocks noGrp="1" noRot="1" noChangeAspect="1"/>
          </p:cNvSpPr>
          <p:nvPr>
            <p:ph type="sldImg" idx="2"/>
          </p:nvPr>
        </p:nvSpPr>
        <p:spPr>
          <a:xfrm>
            <a:off x="90488" y="746125"/>
            <a:ext cx="6613525" cy="3722688"/>
          </a:xfrm>
          <a:prstGeom prst="rect">
            <a:avLst/>
          </a:prstGeom>
          <a:noFill/>
          <a:ln w="12700">
            <a:solidFill>
              <a:prstClr val="black"/>
            </a:solidFill>
          </a:ln>
        </p:spPr>
        <p:txBody>
          <a:bodyPr vert="horz" lIns="95564" tIns="47782" rIns="95564" bIns="47782" rtlCol="0" anchor="ctr"/>
          <a:lstStyle/>
          <a:p>
            <a:endParaRPr lang="de-CH" dirty="0"/>
          </a:p>
        </p:txBody>
      </p:sp>
      <p:sp>
        <p:nvSpPr>
          <p:cNvPr id="5" name="Notizenplatzhalter 4"/>
          <p:cNvSpPr>
            <a:spLocks noGrp="1"/>
          </p:cNvSpPr>
          <p:nvPr>
            <p:ph type="body" sz="quarter" idx="3"/>
          </p:nvPr>
        </p:nvSpPr>
        <p:spPr>
          <a:xfrm>
            <a:off x="679451" y="4717416"/>
            <a:ext cx="5435600" cy="4469130"/>
          </a:xfrm>
          <a:prstGeom prst="rect">
            <a:avLst/>
          </a:prstGeom>
        </p:spPr>
        <p:txBody>
          <a:bodyPr vert="horz" lIns="95564" tIns="47782" rIns="95564" bIns="47782"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1" y="9433108"/>
            <a:ext cx="2944283" cy="496570"/>
          </a:xfrm>
          <a:prstGeom prst="rect">
            <a:avLst/>
          </a:prstGeom>
        </p:spPr>
        <p:txBody>
          <a:bodyPr vert="horz" lIns="95564" tIns="47782" rIns="95564" bIns="47782" rtlCol="0" anchor="b"/>
          <a:lstStyle>
            <a:lvl1pPr algn="l">
              <a:defRPr sz="1300">
                <a:latin typeface="Arial" panose="020B0604020202020204" pitchFamily="34" charset="0"/>
              </a:defRPr>
            </a:lvl1pPr>
          </a:lstStyle>
          <a:p>
            <a:endParaRPr lang="de-CH" dirty="0"/>
          </a:p>
        </p:txBody>
      </p:sp>
      <p:sp>
        <p:nvSpPr>
          <p:cNvPr id="7" name="Foliennummernplatzhalter 6"/>
          <p:cNvSpPr>
            <a:spLocks noGrp="1"/>
          </p:cNvSpPr>
          <p:nvPr>
            <p:ph type="sldNum" sz="quarter" idx="5"/>
          </p:nvPr>
        </p:nvSpPr>
        <p:spPr>
          <a:xfrm>
            <a:off x="3848646" y="9433108"/>
            <a:ext cx="2944283" cy="496570"/>
          </a:xfrm>
          <a:prstGeom prst="rect">
            <a:avLst/>
          </a:prstGeom>
        </p:spPr>
        <p:txBody>
          <a:bodyPr vert="horz" lIns="95564" tIns="47782" rIns="95564" bIns="47782" rtlCol="0" anchor="b"/>
          <a:lstStyle>
            <a:lvl1pPr algn="r">
              <a:defRPr sz="1300">
                <a:latin typeface="Arial" panose="020B0604020202020204" pitchFamily="34" charset="0"/>
              </a:defRPr>
            </a:lvl1pPr>
          </a:lstStyle>
          <a:p>
            <a:fld id="{A51C0C35-A9A2-4EFD-9BAF-1E52E29E03D1}" type="slidenum">
              <a:rPr lang="de-CH" smtClean="0"/>
              <a:pPr/>
              <a:t>‹#›</a:t>
            </a:fld>
            <a:endParaRPr lang="de-CH" dirty="0"/>
          </a:p>
        </p:txBody>
      </p:sp>
    </p:spTree>
    <p:extLst>
      <p:ext uri="{BB962C8B-B14F-4D97-AF65-F5344CB8AC3E}">
        <p14:creationId xmlns:p14="http://schemas.microsoft.com/office/powerpoint/2010/main" val="2773599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1C0C35-A9A2-4EFD-9BAF-1E52E29E03D1}" type="slidenum">
              <a:rPr lang="de-CH" smtClean="0"/>
              <a:pPr/>
              <a:t>1</a:t>
            </a:fld>
            <a:endParaRPr lang="de-CH" dirty="0"/>
          </a:p>
        </p:txBody>
      </p:sp>
    </p:spTree>
    <p:extLst>
      <p:ext uri="{BB962C8B-B14F-4D97-AF65-F5344CB8AC3E}">
        <p14:creationId xmlns:p14="http://schemas.microsoft.com/office/powerpoint/2010/main" val="1269288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Range Compatibility treatment we added an information on how many times per year they would have to interrupt your trip to recharge/refuel. </a:t>
            </a:r>
          </a:p>
        </p:txBody>
      </p:sp>
      <p:sp>
        <p:nvSpPr>
          <p:cNvPr id="4" name="Slide Number Placeholder 3"/>
          <p:cNvSpPr>
            <a:spLocks noGrp="1"/>
          </p:cNvSpPr>
          <p:nvPr>
            <p:ph type="sldNum" sz="quarter" idx="5"/>
          </p:nvPr>
        </p:nvSpPr>
        <p:spPr/>
        <p:txBody>
          <a:bodyPr/>
          <a:lstStyle/>
          <a:p>
            <a:fld id="{A51C0C35-A9A2-4EFD-9BAF-1E52E29E03D1}" type="slidenum">
              <a:rPr lang="de-CH" smtClean="0"/>
              <a:pPr/>
              <a:t>13</a:t>
            </a:fld>
            <a:endParaRPr lang="de-CH" dirty="0"/>
          </a:p>
        </p:txBody>
      </p:sp>
    </p:spTree>
    <p:extLst>
      <p:ext uri="{BB962C8B-B14F-4D97-AF65-F5344CB8AC3E}">
        <p14:creationId xmlns:p14="http://schemas.microsoft.com/office/powerpoint/2010/main" val="4106586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Charging Compatibility treatment we added an information on how many times per year they would have to charge your trip to recharge/refuel. </a:t>
            </a:r>
          </a:p>
          <a:p>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14</a:t>
            </a:fld>
            <a:endParaRPr lang="de-CH" dirty="0"/>
          </a:p>
        </p:txBody>
      </p:sp>
    </p:spTree>
    <p:extLst>
      <p:ext uri="{BB962C8B-B14F-4D97-AF65-F5344CB8AC3E}">
        <p14:creationId xmlns:p14="http://schemas.microsoft.com/office/powerpoint/2010/main" val="1048705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TCO treatment we added an information on what would be the cost over 4 years. </a:t>
            </a:r>
          </a:p>
          <a:p>
            <a:endParaRPr lang="en-US" dirty="0"/>
          </a:p>
          <a:p>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15</a:t>
            </a:fld>
            <a:endParaRPr lang="de-CH" dirty="0"/>
          </a:p>
        </p:txBody>
      </p:sp>
    </p:spTree>
    <p:extLst>
      <p:ext uri="{BB962C8B-B14F-4D97-AF65-F5344CB8AC3E}">
        <p14:creationId xmlns:p14="http://schemas.microsoft.com/office/powerpoint/2010/main" val="3263151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now some time for data</a:t>
            </a:r>
          </a:p>
        </p:txBody>
      </p:sp>
      <p:sp>
        <p:nvSpPr>
          <p:cNvPr id="4" name="Slide Number Placeholder 3"/>
          <p:cNvSpPr>
            <a:spLocks noGrp="1"/>
          </p:cNvSpPr>
          <p:nvPr>
            <p:ph type="sldNum" sz="quarter" idx="5"/>
          </p:nvPr>
        </p:nvSpPr>
        <p:spPr/>
        <p:txBody>
          <a:bodyPr/>
          <a:lstStyle/>
          <a:p>
            <a:fld id="{A51C0C35-A9A2-4EFD-9BAF-1E52E29E03D1}" type="slidenum">
              <a:rPr lang="de-CH" smtClean="0"/>
              <a:pPr/>
              <a:t>16</a:t>
            </a:fld>
            <a:endParaRPr lang="de-CH" dirty="0"/>
          </a:p>
        </p:txBody>
      </p:sp>
    </p:spTree>
    <p:extLst>
      <p:ext uri="{BB962C8B-B14F-4D97-AF65-F5344CB8AC3E}">
        <p14:creationId xmlns:p14="http://schemas.microsoft.com/office/powerpoint/2010/main" val="4251710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17</a:t>
            </a:fld>
            <a:endParaRPr lang="de-CH" dirty="0"/>
          </a:p>
        </p:txBody>
      </p:sp>
    </p:spTree>
    <p:extLst>
      <p:ext uri="{BB962C8B-B14F-4D97-AF65-F5344CB8AC3E}">
        <p14:creationId xmlns:p14="http://schemas.microsoft.com/office/powerpoint/2010/main" val="1719318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21</a:t>
            </a:fld>
            <a:endParaRPr lang="de-CH" dirty="0"/>
          </a:p>
        </p:txBody>
      </p:sp>
    </p:spTree>
    <p:extLst>
      <p:ext uri="{BB962C8B-B14F-4D97-AF65-F5344CB8AC3E}">
        <p14:creationId xmlns:p14="http://schemas.microsoft.com/office/powerpoint/2010/main" val="27440719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Tendency that information treatment seems to be more relevant, but this result has to be confirmed in the large RCT.</a:t>
            </a:r>
          </a:p>
        </p:txBody>
      </p:sp>
      <p:sp>
        <p:nvSpPr>
          <p:cNvPr id="4" name="Slide Number Placeholder 3"/>
          <p:cNvSpPr>
            <a:spLocks noGrp="1"/>
          </p:cNvSpPr>
          <p:nvPr>
            <p:ph type="sldNum" sz="quarter" idx="5"/>
          </p:nvPr>
        </p:nvSpPr>
        <p:spPr/>
        <p:txBody>
          <a:bodyPr/>
          <a:lstStyle/>
          <a:p>
            <a:fld id="{A51C0C35-A9A2-4EFD-9BAF-1E52E29E03D1}" type="slidenum">
              <a:rPr lang="de-CH" smtClean="0"/>
              <a:pPr/>
              <a:t>23</a:t>
            </a:fld>
            <a:endParaRPr lang="de-CH" dirty="0"/>
          </a:p>
        </p:txBody>
      </p:sp>
    </p:spTree>
    <p:extLst>
      <p:ext uri="{BB962C8B-B14F-4D97-AF65-F5344CB8AC3E}">
        <p14:creationId xmlns:p14="http://schemas.microsoft.com/office/powerpoint/2010/main" val="1634078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means </a:t>
            </a:r>
          </a:p>
        </p:txBody>
      </p:sp>
      <p:sp>
        <p:nvSpPr>
          <p:cNvPr id="4" name="Slide Number Placeholder 3"/>
          <p:cNvSpPr>
            <a:spLocks noGrp="1"/>
          </p:cNvSpPr>
          <p:nvPr>
            <p:ph type="sldNum" sz="quarter" idx="5"/>
          </p:nvPr>
        </p:nvSpPr>
        <p:spPr/>
        <p:txBody>
          <a:bodyPr/>
          <a:lstStyle/>
          <a:p>
            <a:fld id="{C9712EA1-2316-4D78-9215-7E2136096B4E}" type="slidenum">
              <a:rPr lang="de-CH" smtClean="0"/>
              <a:t>31</a:t>
            </a:fld>
            <a:endParaRPr lang="de-CH"/>
          </a:p>
        </p:txBody>
      </p:sp>
    </p:spTree>
    <p:extLst>
      <p:ext uri="{BB962C8B-B14F-4D97-AF65-F5344CB8AC3E}">
        <p14:creationId xmlns:p14="http://schemas.microsoft.com/office/powerpoint/2010/main" val="395588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zoom in plot and remove outliers(above 30.000 miles/year). Test: the charging bias becomes bigger with bigger battery range. Perception bias: </a:t>
            </a:r>
            <a:r>
              <a:rPr lang="en-US" dirty="0" err="1"/>
              <a:t>mean_perception</a:t>
            </a:r>
            <a:r>
              <a:rPr lang="en-US" dirty="0"/>
              <a:t>/</a:t>
            </a:r>
            <a:r>
              <a:rPr lang="en-US" dirty="0" err="1"/>
              <a:t>mean_needs</a:t>
            </a:r>
            <a:endParaRPr lang="en-US" dirty="0"/>
          </a:p>
        </p:txBody>
      </p:sp>
      <p:sp>
        <p:nvSpPr>
          <p:cNvPr id="4" name="Slide Number Placeholder 3"/>
          <p:cNvSpPr>
            <a:spLocks noGrp="1"/>
          </p:cNvSpPr>
          <p:nvPr>
            <p:ph type="sldNum" sz="quarter" idx="5"/>
          </p:nvPr>
        </p:nvSpPr>
        <p:spPr/>
        <p:txBody>
          <a:bodyPr/>
          <a:lstStyle/>
          <a:p>
            <a:fld id="{C9712EA1-2316-4D78-9215-7E2136096B4E}" type="slidenum">
              <a:rPr lang="de-CH" smtClean="0"/>
              <a:t>32</a:t>
            </a:fld>
            <a:endParaRPr lang="de-CH"/>
          </a:p>
        </p:txBody>
      </p:sp>
    </p:spTree>
    <p:extLst>
      <p:ext uri="{BB962C8B-B14F-4D97-AF65-F5344CB8AC3E}">
        <p14:creationId xmlns:p14="http://schemas.microsoft.com/office/powerpoint/2010/main" val="2980605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712EA1-2316-4D78-9215-7E2136096B4E}" type="slidenum">
              <a:rPr lang="de-CH" smtClean="0"/>
              <a:t>33</a:t>
            </a:fld>
            <a:endParaRPr lang="de-CH"/>
          </a:p>
        </p:txBody>
      </p:sp>
    </p:spTree>
    <p:extLst>
      <p:ext uri="{BB962C8B-B14F-4D97-AF65-F5344CB8AC3E}">
        <p14:creationId xmlns:p14="http://schemas.microsoft.com/office/powerpoint/2010/main" val="1886258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solidFill>
                  <a:srgbClr val="000000"/>
                </a:solidFill>
                <a:latin typeface="MinionPro-Regular"/>
              </a:rPr>
              <a:t>The adoption of battery electric vehicles is speeding up in many countries which is an important step towards curbing</a:t>
            </a:r>
          </a:p>
          <a:p>
            <a:pPr algn="l"/>
            <a:r>
              <a:rPr lang="en-US" sz="1800" b="0" i="0" u="none" strike="noStrike" baseline="0" dirty="0">
                <a:solidFill>
                  <a:srgbClr val="000000"/>
                </a:solidFill>
                <a:latin typeface="MinionPro-Regular"/>
              </a:rPr>
              <a:t>the nearly 18% share of global CO2 emissions currently accounted for by road traffic. However, to reach the energy transition goals we need to accelerate the adoption of EV’s. Although we see that quite some financial and technological barriers are increasingly being removed, psychological barriers remain insufficiently addressed. We believe behavioral interventions may</a:t>
            </a:r>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3</a:t>
            </a:fld>
            <a:endParaRPr lang="de-CH" dirty="0"/>
          </a:p>
        </p:txBody>
      </p:sp>
    </p:spTree>
    <p:extLst>
      <p:ext uri="{BB962C8B-B14F-4D97-AF65-F5344CB8AC3E}">
        <p14:creationId xmlns:p14="http://schemas.microsoft.com/office/powerpoint/2010/main" val="3087503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 income distribution</a:t>
            </a:r>
          </a:p>
        </p:txBody>
      </p:sp>
      <p:sp>
        <p:nvSpPr>
          <p:cNvPr id="4" name="Slide Number Placeholder 3"/>
          <p:cNvSpPr>
            <a:spLocks noGrp="1"/>
          </p:cNvSpPr>
          <p:nvPr>
            <p:ph type="sldNum" sz="quarter" idx="5"/>
          </p:nvPr>
        </p:nvSpPr>
        <p:spPr/>
        <p:txBody>
          <a:bodyPr/>
          <a:lstStyle/>
          <a:p>
            <a:fld id="{A51C0C35-A9A2-4EFD-9BAF-1E52E29E03D1}" type="slidenum">
              <a:rPr lang="de-CH" smtClean="0"/>
              <a:pPr/>
              <a:t>38</a:t>
            </a:fld>
            <a:endParaRPr lang="de-CH" dirty="0"/>
          </a:p>
        </p:txBody>
      </p:sp>
    </p:spTree>
    <p:extLst>
      <p:ext uri="{BB962C8B-B14F-4D97-AF65-F5344CB8AC3E}">
        <p14:creationId xmlns:p14="http://schemas.microsoft.com/office/powerpoint/2010/main" val="4138730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E2E2E"/>
                </a:solidFill>
                <a:effectLst/>
                <a:latin typeface="ElsevierGulliver"/>
              </a:rPr>
              <a:t>where</a:t>
            </a:r>
            <a:r>
              <a:rPr lang="de-CH" b="0" i="0" dirty="0" err="1">
                <a:effectLst/>
                <a:latin typeface="Söhne"/>
              </a:rPr>
              <a:t>E_i</a:t>
            </a:r>
            <a:r>
              <a:rPr lang="de-CH" b="0" i="0" dirty="0">
                <a:effectLst/>
                <a:latin typeface="Söhne"/>
              </a:rPr>
              <a:t> </a:t>
            </a:r>
            <a:r>
              <a:rPr lang="en-US" b="0" i="0" dirty="0">
                <a:solidFill>
                  <a:srgbClr val="2E2E2E"/>
                </a:solidFill>
                <a:effectLst/>
                <a:latin typeface="ElsevierGulliver"/>
              </a:rPr>
              <a:t>is dichotomous and denotes whether respondent ‘</a:t>
            </a:r>
            <a:r>
              <a:rPr lang="en-US" b="0" i="1" dirty="0" err="1">
                <a:solidFill>
                  <a:srgbClr val="2E2E2E"/>
                </a:solidFill>
                <a:effectLst/>
                <a:latin typeface="ElsevierGulliver"/>
              </a:rPr>
              <a:t>i</a:t>
            </a:r>
            <a:r>
              <a:rPr lang="en-US" b="0" i="0" dirty="0">
                <a:solidFill>
                  <a:srgbClr val="2E2E2E"/>
                </a:solidFill>
                <a:effectLst/>
                <a:latin typeface="ElsevierGulliver"/>
              </a:rPr>
              <a:t>’ chose the electric version of the car,</a:t>
            </a:r>
            <a:r>
              <a:rPr lang="de-CH" b="0" i="0" dirty="0">
                <a:effectLst/>
                <a:latin typeface="Söhne"/>
              </a:rPr>
              <a:t> D_{</a:t>
            </a:r>
            <a:r>
              <a:rPr lang="de-CH" b="0" i="0" dirty="0" err="1">
                <a:effectLst/>
                <a:latin typeface="Söhne"/>
              </a:rPr>
              <a:t>i,j</a:t>
            </a:r>
            <a:r>
              <a:rPr lang="de-CH" b="0" i="0" dirty="0">
                <a:effectLst/>
                <a:latin typeface="Söhne"/>
              </a:rPr>
              <a:t>}  </a:t>
            </a:r>
            <a:r>
              <a:rPr lang="en-US" b="0" i="0" dirty="0">
                <a:solidFill>
                  <a:srgbClr val="2E2E2E"/>
                </a:solidFill>
                <a:effectLst/>
                <a:latin typeface="ElsevierGulliver"/>
              </a:rPr>
              <a:t>is an indicator for whether respondent </a:t>
            </a:r>
            <a:r>
              <a:rPr lang="en-US" b="0" i="1" dirty="0" err="1">
                <a:solidFill>
                  <a:srgbClr val="2E2E2E"/>
                </a:solidFill>
                <a:effectLst/>
                <a:latin typeface="ElsevierGulliver"/>
              </a:rPr>
              <a:t>i</a:t>
            </a:r>
            <a:r>
              <a:rPr lang="en-US" b="0" i="0" dirty="0">
                <a:solidFill>
                  <a:srgbClr val="2E2E2E"/>
                </a:solidFill>
                <a:effectLst/>
                <a:latin typeface="ElsevierGulliver"/>
              </a:rPr>
              <a:t> was treated by Treatment ‘</a:t>
            </a:r>
            <a:r>
              <a:rPr lang="en-US" b="0" i="1" dirty="0">
                <a:solidFill>
                  <a:srgbClr val="2E2E2E"/>
                </a:solidFill>
                <a:effectLst/>
                <a:latin typeface="ElsevierGulliver"/>
              </a:rPr>
              <a:t>j</a:t>
            </a:r>
            <a:r>
              <a:rPr lang="en-US" b="0" i="0" dirty="0">
                <a:solidFill>
                  <a:srgbClr val="2E2E2E"/>
                </a:solidFill>
                <a:effectLst/>
                <a:latin typeface="ElsevierGulliver"/>
              </a:rPr>
              <a:t>’ (</a:t>
            </a:r>
            <a:r>
              <a:rPr lang="en-US" b="0" i="1" dirty="0">
                <a:solidFill>
                  <a:srgbClr val="2E2E2E"/>
                </a:solidFill>
                <a:effectLst/>
                <a:latin typeface="ElsevierGulliver"/>
              </a:rPr>
              <a:t>j</a:t>
            </a:r>
            <a:r>
              <a:rPr lang="en-US" b="0" i="0" dirty="0">
                <a:solidFill>
                  <a:srgbClr val="2E2E2E"/>
                </a:solidFill>
                <a:effectLst/>
                <a:latin typeface="ElsevierGulliver"/>
              </a:rPr>
              <a:t> = 1,2,3), </a:t>
            </a:r>
            <a:r>
              <a:rPr lang="de-CH" b="0" i="0" dirty="0" err="1">
                <a:effectLst/>
                <a:latin typeface="Söhne"/>
              </a:rPr>
              <a:t>X_i</a:t>
            </a:r>
            <a:r>
              <a:rPr lang="de-CH" b="0" i="0" dirty="0">
                <a:effectLst/>
                <a:latin typeface="Söhne"/>
              </a:rPr>
              <a:t> </a:t>
            </a:r>
            <a:r>
              <a:rPr lang="en-US" b="0" i="0" dirty="0">
                <a:solidFill>
                  <a:srgbClr val="2E2E2E"/>
                </a:solidFill>
                <a:effectLst/>
                <a:latin typeface="ElsevierGulliver"/>
              </a:rPr>
              <a:t>denotes the set of respondent-specific socio-economic controls, </a:t>
            </a:r>
            <a:r>
              <a:rPr lang="el-GR" b="0" i="0" dirty="0">
                <a:effectLst/>
                <a:latin typeface="Söhne"/>
              </a:rPr>
              <a:t>α_</a:t>
            </a:r>
            <a:r>
              <a:rPr lang="de-CH" b="0" i="0" dirty="0">
                <a:effectLst/>
                <a:latin typeface="Söhne"/>
              </a:rPr>
              <a:t>i </a:t>
            </a:r>
            <a:r>
              <a:rPr lang="en-US" b="0" i="0" dirty="0">
                <a:solidFill>
                  <a:srgbClr val="2E2E2E"/>
                </a:solidFill>
                <a:effectLst/>
                <a:latin typeface="ElsevierGulliver"/>
              </a:rPr>
              <a:t> denotes the intercept and </a:t>
            </a:r>
            <a:r>
              <a:rPr lang="de-CH" b="0" i="0" dirty="0">
                <a:effectLst/>
                <a:latin typeface="Söhne"/>
              </a:rPr>
              <a:t>∊_i</a:t>
            </a:r>
            <a:r>
              <a:rPr lang="en-US" b="0" i="0" dirty="0">
                <a:solidFill>
                  <a:srgbClr val="2E2E2E"/>
                </a:solidFill>
                <a:effectLst/>
                <a:latin typeface="ElsevierGulliver"/>
              </a:rPr>
              <a:t> denotes the residual. We are interested in estimating the average treatment effects on the treated, namely the parameter </a:t>
            </a:r>
            <a:r>
              <a:rPr lang="el-GR" b="0" i="0" dirty="0">
                <a:effectLst/>
                <a:latin typeface="Söhne"/>
              </a:rPr>
              <a:t>β</a:t>
            </a:r>
            <a:r>
              <a:rPr lang="en-US" b="0" i="0" dirty="0">
                <a:effectLst/>
                <a:latin typeface="Söhne"/>
              </a:rPr>
              <a:t>. </a:t>
            </a:r>
            <a:r>
              <a:rPr lang="en-US" b="0" i="0" dirty="0">
                <a:solidFill>
                  <a:srgbClr val="2E2E2E"/>
                </a:solidFill>
                <a:effectLst/>
                <a:latin typeface="ElsevierGulliver"/>
              </a:rPr>
              <a:t>We estimate this model separately for each of the three treatments ‘</a:t>
            </a:r>
            <a:r>
              <a:rPr lang="en-US" b="0" i="1" dirty="0">
                <a:solidFill>
                  <a:srgbClr val="2E2E2E"/>
                </a:solidFill>
                <a:effectLst/>
                <a:latin typeface="ElsevierGulliver"/>
              </a:rPr>
              <a:t>j</a:t>
            </a:r>
            <a:r>
              <a:rPr lang="en-US" b="0" i="0" dirty="0">
                <a:solidFill>
                  <a:srgbClr val="2E2E2E"/>
                </a:solidFill>
                <a:effectLst/>
                <a:latin typeface="ElsevierGulliver"/>
              </a:rPr>
              <a:t>’, and also a model combining the three treatment indicators in one model. </a:t>
            </a:r>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40</a:t>
            </a:fld>
            <a:endParaRPr lang="de-CH" dirty="0"/>
          </a:p>
        </p:txBody>
      </p:sp>
    </p:spTree>
    <p:extLst>
      <p:ext uri="{BB962C8B-B14F-4D97-AF65-F5344CB8AC3E}">
        <p14:creationId xmlns:p14="http://schemas.microsoft.com/office/powerpoint/2010/main" val="1122942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asking in a survey with participants from Germany and Switzerland, and UK what are the disadvantages of EV we saw that they most car owners strongly agree or agree that EV’s disadvantages is about Charging (time taken to recharge, the need to recharge and not enough charging points), Range (less distance travelled on one charge, and knowing where and how to charge), or Cost: expensive to run and buy.</a:t>
            </a:r>
          </a:p>
        </p:txBody>
      </p:sp>
      <p:sp>
        <p:nvSpPr>
          <p:cNvPr id="4" name="Slide Number Placeholder 3"/>
          <p:cNvSpPr>
            <a:spLocks noGrp="1"/>
          </p:cNvSpPr>
          <p:nvPr>
            <p:ph type="sldNum" sz="quarter" idx="5"/>
          </p:nvPr>
        </p:nvSpPr>
        <p:spPr/>
        <p:txBody>
          <a:bodyPr/>
          <a:lstStyle/>
          <a:p>
            <a:fld id="{A51C0C35-A9A2-4EFD-9BAF-1E52E29E03D1}" type="slidenum">
              <a:rPr lang="de-CH" smtClean="0"/>
              <a:pPr/>
              <a:t>4</a:t>
            </a:fld>
            <a:endParaRPr lang="de-CH" dirty="0"/>
          </a:p>
        </p:txBody>
      </p:sp>
    </p:spTree>
    <p:extLst>
      <p:ext uri="{BB962C8B-B14F-4D97-AF65-F5344CB8AC3E}">
        <p14:creationId xmlns:p14="http://schemas.microsoft.com/office/powerpoint/2010/main" val="1791731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would like to contribute to understand if and how consumers still lack knowledge and are skeptical about EV adoption, and whether behavioral interventions may be used to address psychological barriers and EV biases. Therefore, we provide evidence on the role of </a:t>
            </a:r>
            <a:r>
              <a:rPr lang="en-US" dirty="0" err="1"/>
              <a:t>personlalized</a:t>
            </a:r>
            <a:r>
              <a:rPr lang="en-US" dirty="0"/>
              <a:t> information based on their driving and parking behavior regarding the charging, range and costs of the adoption of EV.</a:t>
            </a:r>
          </a:p>
        </p:txBody>
      </p:sp>
      <p:sp>
        <p:nvSpPr>
          <p:cNvPr id="4" name="Slide Number Placeholder 3"/>
          <p:cNvSpPr>
            <a:spLocks noGrp="1"/>
          </p:cNvSpPr>
          <p:nvPr>
            <p:ph type="sldNum" sz="quarter" idx="5"/>
          </p:nvPr>
        </p:nvSpPr>
        <p:spPr/>
        <p:txBody>
          <a:bodyPr/>
          <a:lstStyle/>
          <a:p>
            <a:fld id="{A51C0C35-A9A2-4EFD-9BAF-1E52E29E03D1}" type="slidenum">
              <a:rPr lang="de-CH" smtClean="0"/>
              <a:pPr/>
              <a:t>5</a:t>
            </a:fld>
            <a:endParaRPr lang="de-CH" dirty="0"/>
          </a:p>
        </p:txBody>
      </p:sp>
    </p:spTree>
    <p:extLst>
      <p:ext uri="{BB962C8B-B14F-4D97-AF65-F5344CB8AC3E}">
        <p14:creationId xmlns:p14="http://schemas.microsoft.com/office/powerpoint/2010/main" val="1126332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In this study we therefore decided to focus on 3 barriers: Range anxiety (</a:t>
            </a:r>
            <a:r>
              <a:rPr lang="en-US" sz="1200" dirty="0">
                <a:solidFill>
                  <a:srgbClr val="C00000"/>
                </a:solidFill>
                <a:latin typeface="Harding"/>
              </a:rPr>
              <a:t>the worry that a given battery range will be insufficient to reach one’s destination</a:t>
            </a:r>
            <a:r>
              <a:rPr lang="en-US" dirty="0"/>
              <a:t>), Charging anxiety (</a:t>
            </a:r>
            <a:r>
              <a:rPr lang="en-US" sz="1200" dirty="0">
                <a:solidFill>
                  <a:srgbClr val="C00000"/>
                </a:solidFill>
                <a:latin typeface="Harding"/>
              </a:rPr>
              <a:t>fear that EV driver will have to charge too many times at inconvenient locations</a:t>
            </a:r>
            <a:r>
              <a:rPr lang="en-US" dirty="0"/>
              <a:t>), and TCO (</a:t>
            </a:r>
            <a:r>
              <a:rPr lang="en-US" sz="1200" dirty="0">
                <a:solidFill>
                  <a:srgbClr val="0070C0"/>
                </a:solidFill>
                <a:latin typeface="Harding"/>
              </a:rPr>
              <a:t>the overall cost associated with owning and operating an EV</a:t>
            </a:r>
            <a:r>
              <a:rPr lang="en-US" dirty="0"/>
              <a:t>). We built up on heuristics and biases framework, which suggests that </a:t>
            </a:r>
            <a:r>
              <a:rPr lang="en-US" sz="1800" b="0" i="0" u="none" strike="noStrike" baseline="0" dirty="0">
                <a:latin typeface="MinionPro-Regular"/>
              </a:rPr>
              <a:t>consumer perceptions may be biased by heuristic decision processes. Namely by compatibility bias: </a:t>
            </a:r>
            <a:r>
              <a:rPr lang="en-US" sz="1200" dirty="0">
                <a:solidFill>
                  <a:srgbClr val="222222"/>
                </a:solidFill>
                <a:latin typeface="Arial" panose="020B0604020202020204" pitchFamily="34" charset="0"/>
                <a:cs typeface="Arial" panose="020B0604020202020204" pitchFamily="34" charset="0"/>
              </a:rPr>
              <a:t>The discrepancy between </a:t>
            </a:r>
            <a:r>
              <a:rPr lang="en-US" sz="1200" b="1" dirty="0">
                <a:solidFill>
                  <a:srgbClr val="222222"/>
                </a:solidFill>
                <a:latin typeface="Arial" panose="020B0604020202020204" pitchFamily="34" charset="0"/>
                <a:cs typeface="Arial" panose="020B0604020202020204" pitchFamily="34" charset="0"/>
              </a:rPr>
              <a:t>perceived and actual compatibility</a:t>
            </a:r>
            <a:r>
              <a:rPr lang="en-US" sz="1200" dirty="0">
                <a:solidFill>
                  <a:srgbClr val="222222"/>
                </a:solidFill>
                <a:latin typeface="Arial" panose="020B0604020202020204" pitchFamily="34" charset="0"/>
                <a:cs typeface="Arial" panose="020B0604020202020204" pitchFamily="34" charset="0"/>
              </a:rPr>
              <a:t> with drivers’ mobility needs, and Information bias (</a:t>
            </a:r>
            <a:r>
              <a:rPr lang="en-US" sz="1800" b="0" i="0" u="none" strike="noStrike" baseline="0" dirty="0">
                <a:latin typeface="MinionPro-Regular"/>
              </a:rPr>
              <a:t>the discrepancy between the salience of buying costs compared to hard to compute total cost</a:t>
            </a:r>
            <a:r>
              <a:rPr lang="en-US" sz="1200" dirty="0">
                <a:solidFill>
                  <a:srgbClr val="222222"/>
                </a:solidFill>
                <a:latin typeface="Arial" panose="020B0604020202020204" pitchFamily="34" charset="0"/>
                <a:cs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fld id="{A51C0C35-A9A2-4EFD-9BAF-1E52E29E03D1}" type="slidenum">
              <a:rPr lang="de-CH" smtClean="0"/>
              <a:pPr/>
              <a:t>6</a:t>
            </a:fld>
            <a:endParaRPr lang="de-CH" dirty="0"/>
          </a:p>
        </p:txBody>
      </p:sp>
    </p:spTree>
    <p:extLst>
      <p:ext uri="{BB962C8B-B14F-4D97-AF65-F5344CB8AC3E}">
        <p14:creationId xmlns:p14="http://schemas.microsoft.com/office/powerpoint/2010/main" val="3524852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4</a:t>
            </a:r>
            <a:r>
              <a:rPr lang="en-US" baseline="30000" dirty="0"/>
              <a:t>th</a:t>
            </a:r>
            <a:r>
              <a:rPr lang="en-US" dirty="0"/>
              <a:t> pilot study is a pilot study for the final RCT with 4000 participants and 3 treatments.</a:t>
            </a:r>
          </a:p>
        </p:txBody>
      </p:sp>
      <p:sp>
        <p:nvSpPr>
          <p:cNvPr id="4" name="Slide Number Placeholder 3"/>
          <p:cNvSpPr>
            <a:spLocks noGrp="1"/>
          </p:cNvSpPr>
          <p:nvPr>
            <p:ph type="sldNum" sz="quarter" idx="10"/>
          </p:nvPr>
        </p:nvSpPr>
        <p:spPr/>
        <p:txBody>
          <a:bodyPr/>
          <a:lstStyle/>
          <a:p>
            <a:fld id="{A51C0C35-A9A2-4EFD-9BAF-1E52E29E03D1}" type="slidenum">
              <a:rPr lang="de-CH" smtClean="0"/>
              <a:pPr/>
              <a:t>9</a:t>
            </a:fld>
            <a:endParaRPr lang="de-CH" dirty="0"/>
          </a:p>
        </p:txBody>
      </p:sp>
    </p:spTree>
    <p:extLst>
      <p:ext uri="{BB962C8B-B14F-4D97-AF65-F5344CB8AC3E}">
        <p14:creationId xmlns:p14="http://schemas.microsoft.com/office/powerpoint/2010/main" val="1168388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method is a stated choice approach combined with an RCT and our sample are car-owners on Prolific is randomly assigned to Control or one of the 3 personalized treatment groups, and compare how efficient they are in increasing the EV adoption.</a:t>
            </a:r>
          </a:p>
        </p:txBody>
      </p:sp>
      <p:sp>
        <p:nvSpPr>
          <p:cNvPr id="4" name="Slide Number Placeholder 3"/>
          <p:cNvSpPr>
            <a:spLocks noGrp="1"/>
          </p:cNvSpPr>
          <p:nvPr>
            <p:ph type="sldNum" sz="quarter" idx="5"/>
          </p:nvPr>
        </p:nvSpPr>
        <p:spPr/>
        <p:txBody>
          <a:bodyPr/>
          <a:lstStyle/>
          <a:p>
            <a:fld id="{A51C0C35-A9A2-4EFD-9BAF-1E52E29E03D1}" type="slidenum">
              <a:rPr lang="de-CH" smtClean="0"/>
              <a:pPr/>
              <a:t>10</a:t>
            </a:fld>
            <a:endParaRPr lang="de-CH" dirty="0"/>
          </a:p>
        </p:txBody>
      </p:sp>
    </p:spTree>
    <p:extLst>
      <p:ext uri="{BB962C8B-B14F-4D97-AF65-F5344CB8AC3E}">
        <p14:creationId xmlns:p14="http://schemas.microsoft.com/office/powerpoint/2010/main" val="413742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personalized treatments are built up on the information about typical driving and parking </a:t>
            </a:r>
            <a:r>
              <a:rPr lang="en-US" dirty="0" err="1"/>
              <a:t>behaviour</a:t>
            </a:r>
            <a:r>
              <a:rPr lang="en-US" dirty="0"/>
              <a:t> using a diary. Based on this we calculate and provide information on the number of </a:t>
            </a:r>
            <a:r>
              <a:rPr lang="de-CH" dirty="0" err="1">
                <a:solidFill>
                  <a:schemeClr val="accent1"/>
                </a:solidFill>
              </a:rPr>
              <a:t>times</a:t>
            </a:r>
            <a:r>
              <a:rPr lang="de-CH" dirty="0">
                <a:solidFill>
                  <a:schemeClr val="accent1"/>
                </a:solidFill>
              </a:rPr>
              <a:t> per </a:t>
            </a:r>
            <a:r>
              <a:rPr lang="de-CH" dirty="0" err="1">
                <a:solidFill>
                  <a:schemeClr val="accent1"/>
                </a:solidFill>
              </a:rPr>
              <a:t>year</a:t>
            </a:r>
            <a:r>
              <a:rPr lang="de-CH" dirty="0">
                <a:solidFill>
                  <a:schemeClr val="accent1"/>
                </a:solidFill>
              </a:rPr>
              <a:t> </a:t>
            </a:r>
            <a:r>
              <a:rPr lang="de-CH" dirty="0" err="1">
                <a:solidFill>
                  <a:schemeClr val="accent1"/>
                </a:solidFill>
              </a:rPr>
              <a:t>that</a:t>
            </a:r>
            <a:r>
              <a:rPr lang="de-CH" dirty="0">
                <a:solidFill>
                  <a:schemeClr val="accent1"/>
                </a:solidFill>
              </a:rPr>
              <a:t> </a:t>
            </a:r>
            <a:r>
              <a:rPr lang="de-CH" dirty="0" err="1">
                <a:solidFill>
                  <a:schemeClr val="accent1"/>
                </a:solidFill>
              </a:rPr>
              <a:t>the</a:t>
            </a:r>
            <a:r>
              <a:rPr lang="de-CH" dirty="0">
                <a:solidFill>
                  <a:schemeClr val="accent1"/>
                </a:solidFill>
              </a:rPr>
              <a:t> </a:t>
            </a:r>
            <a:r>
              <a:rPr lang="de-CH" dirty="0" err="1">
                <a:solidFill>
                  <a:schemeClr val="accent1"/>
                </a:solidFill>
              </a:rPr>
              <a:t>person</a:t>
            </a:r>
            <a:r>
              <a:rPr lang="de-CH" dirty="0">
                <a:solidFill>
                  <a:schemeClr val="accent1"/>
                </a:solidFill>
              </a:rPr>
              <a:t> </a:t>
            </a:r>
            <a:r>
              <a:rPr lang="de-CH" dirty="0" err="1">
                <a:solidFill>
                  <a:schemeClr val="accent1"/>
                </a:solidFill>
              </a:rPr>
              <a:t>using</a:t>
            </a:r>
            <a:r>
              <a:rPr lang="de-CH" dirty="0">
                <a:solidFill>
                  <a:schemeClr val="accent1"/>
                </a:solidFill>
              </a:rPr>
              <a:t> an </a:t>
            </a:r>
            <a:r>
              <a:rPr lang="de-CH" dirty="0" err="1">
                <a:solidFill>
                  <a:schemeClr val="accent1"/>
                </a:solidFill>
              </a:rPr>
              <a:t>electric</a:t>
            </a:r>
            <a:r>
              <a:rPr lang="de-CH" dirty="0">
                <a:solidFill>
                  <a:schemeClr val="accent1"/>
                </a:solidFill>
              </a:rPr>
              <a:t> </a:t>
            </a:r>
            <a:r>
              <a:rPr lang="de-CH" dirty="0" err="1">
                <a:solidFill>
                  <a:schemeClr val="accent1"/>
                </a:solidFill>
              </a:rPr>
              <a:t>car</a:t>
            </a:r>
            <a:r>
              <a:rPr lang="de-CH" dirty="0">
                <a:solidFill>
                  <a:schemeClr val="accent1"/>
                </a:solidFill>
              </a:rPr>
              <a:t> </a:t>
            </a:r>
            <a:r>
              <a:rPr lang="de-CH" dirty="0" err="1">
                <a:solidFill>
                  <a:schemeClr val="accent1"/>
                </a:solidFill>
              </a:rPr>
              <a:t>should</a:t>
            </a:r>
            <a:r>
              <a:rPr lang="de-CH" dirty="0">
                <a:solidFill>
                  <a:schemeClr val="accent1"/>
                </a:solidFill>
              </a:rPr>
              <a:t> </a:t>
            </a:r>
            <a:r>
              <a:rPr lang="de-CH" b="1" dirty="0" err="1">
                <a:solidFill>
                  <a:schemeClr val="accent1"/>
                </a:solidFill>
              </a:rPr>
              <a:t>stop</a:t>
            </a:r>
            <a:r>
              <a:rPr lang="de-CH" b="1" dirty="0">
                <a:solidFill>
                  <a:schemeClr val="accent1"/>
                </a:solidFill>
              </a:rPr>
              <a:t> </a:t>
            </a:r>
            <a:r>
              <a:rPr lang="de-CH" b="1" dirty="0" err="1">
                <a:solidFill>
                  <a:schemeClr val="accent1"/>
                </a:solidFill>
              </a:rPr>
              <a:t>to</a:t>
            </a:r>
            <a:r>
              <a:rPr lang="de-CH" b="1" dirty="0">
                <a:solidFill>
                  <a:schemeClr val="accent1"/>
                </a:solidFill>
              </a:rPr>
              <a:t> </a:t>
            </a:r>
            <a:r>
              <a:rPr lang="de-CH" b="1" dirty="0" err="1">
                <a:solidFill>
                  <a:schemeClr val="accent1"/>
                </a:solidFill>
              </a:rPr>
              <a:t>charge</a:t>
            </a:r>
            <a:r>
              <a:rPr lang="de-CH" b="1" dirty="0">
                <a:solidFill>
                  <a:schemeClr val="accent1"/>
                </a:solidFill>
              </a:rPr>
              <a:t> </a:t>
            </a:r>
            <a:r>
              <a:rPr lang="de-CH" dirty="0" err="1">
                <a:solidFill>
                  <a:schemeClr val="accent1"/>
                </a:solidFill>
              </a:rPr>
              <a:t>the</a:t>
            </a:r>
            <a:r>
              <a:rPr lang="de-CH" dirty="0">
                <a:solidFill>
                  <a:schemeClr val="accent1"/>
                </a:solidFill>
              </a:rPr>
              <a:t> </a:t>
            </a:r>
            <a:r>
              <a:rPr lang="de-CH" dirty="0" err="1">
                <a:solidFill>
                  <a:schemeClr val="accent1"/>
                </a:solidFill>
              </a:rPr>
              <a:t>battery</a:t>
            </a:r>
            <a:r>
              <a:rPr lang="de-CH" dirty="0">
                <a:solidFill>
                  <a:schemeClr val="accent1"/>
                </a:solidFill>
              </a:rPr>
              <a:t> </a:t>
            </a:r>
            <a:r>
              <a:rPr lang="de-CH" dirty="0" err="1">
                <a:solidFill>
                  <a:schemeClr val="accent1"/>
                </a:solidFill>
              </a:rPr>
              <a:t>during</a:t>
            </a:r>
            <a:r>
              <a:rPr lang="de-CH" dirty="0">
                <a:solidFill>
                  <a:schemeClr val="accent1"/>
                </a:solidFill>
              </a:rPr>
              <a:t> a </a:t>
            </a:r>
            <a:r>
              <a:rPr lang="de-CH" dirty="0" err="1">
                <a:solidFill>
                  <a:schemeClr val="accent1"/>
                </a:solidFill>
              </a:rPr>
              <a:t>trip</a:t>
            </a:r>
            <a:r>
              <a:rPr lang="en-US" dirty="0">
                <a:solidFill>
                  <a:schemeClr val="accent1"/>
                </a:solidFill>
              </a:rPr>
              <a:t>, 2) to address charging anxiety we</a:t>
            </a:r>
            <a:r>
              <a:rPr lang="de-CH" dirty="0">
                <a:solidFill>
                  <a:srgbClr val="C00000"/>
                </a:solidFill>
              </a:rPr>
              <a:t> </a:t>
            </a:r>
            <a:r>
              <a:rPr lang="de-CH" dirty="0" err="1">
                <a:solidFill>
                  <a:srgbClr val="C00000"/>
                </a:solidFill>
              </a:rPr>
              <a:t>provide</a:t>
            </a:r>
            <a:r>
              <a:rPr lang="de-CH" dirty="0">
                <a:solidFill>
                  <a:srgbClr val="C00000"/>
                </a:solidFill>
              </a:rPr>
              <a:t> </a:t>
            </a:r>
            <a:r>
              <a:rPr lang="de-CH" dirty="0" err="1">
                <a:solidFill>
                  <a:srgbClr val="C00000"/>
                </a:solidFill>
              </a:rPr>
              <a:t>information</a:t>
            </a:r>
            <a:r>
              <a:rPr lang="de-CH" dirty="0">
                <a:solidFill>
                  <a:srgbClr val="C00000"/>
                </a:solidFill>
              </a:rPr>
              <a:t> on </a:t>
            </a:r>
            <a:r>
              <a:rPr lang="de-CH" dirty="0" err="1">
                <a:solidFill>
                  <a:srgbClr val="C00000"/>
                </a:solidFill>
              </a:rPr>
              <a:t>the</a:t>
            </a:r>
            <a:r>
              <a:rPr lang="de-CH" dirty="0">
                <a:solidFill>
                  <a:srgbClr val="C00000"/>
                </a:solidFill>
              </a:rPr>
              <a:t> </a:t>
            </a:r>
            <a:r>
              <a:rPr lang="de-CH" dirty="0" err="1">
                <a:solidFill>
                  <a:srgbClr val="C00000"/>
                </a:solidFill>
              </a:rPr>
              <a:t>number</a:t>
            </a:r>
            <a:r>
              <a:rPr lang="de-CH" dirty="0">
                <a:solidFill>
                  <a:srgbClr val="C00000"/>
                </a:solidFill>
              </a:rPr>
              <a:t> </a:t>
            </a:r>
            <a:r>
              <a:rPr lang="de-CH" dirty="0" err="1">
                <a:solidFill>
                  <a:srgbClr val="C00000"/>
                </a:solidFill>
              </a:rPr>
              <a:t>of</a:t>
            </a:r>
            <a:r>
              <a:rPr lang="de-CH" dirty="0">
                <a:solidFill>
                  <a:srgbClr val="C00000"/>
                </a:solidFill>
              </a:rPr>
              <a:t> </a:t>
            </a:r>
            <a:r>
              <a:rPr lang="de-CH" dirty="0" err="1">
                <a:solidFill>
                  <a:srgbClr val="C00000"/>
                </a:solidFill>
              </a:rPr>
              <a:t>times</a:t>
            </a:r>
            <a:r>
              <a:rPr lang="de-CH" dirty="0">
                <a:solidFill>
                  <a:srgbClr val="C00000"/>
                </a:solidFill>
              </a:rPr>
              <a:t> per </a:t>
            </a:r>
            <a:r>
              <a:rPr lang="de-CH" dirty="0" err="1">
                <a:solidFill>
                  <a:srgbClr val="C00000"/>
                </a:solidFill>
              </a:rPr>
              <a:t>year</a:t>
            </a:r>
            <a:r>
              <a:rPr lang="de-CH" dirty="0">
                <a:solidFill>
                  <a:srgbClr val="C00000"/>
                </a:solidFill>
              </a:rPr>
              <a:t> </a:t>
            </a:r>
            <a:r>
              <a:rPr lang="de-CH" dirty="0" err="1">
                <a:solidFill>
                  <a:srgbClr val="C00000"/>
                </a:solidFill>
              </a:rPr>
              <a:t>the</a:t>
            </a:r>
            <a:r>
              <a:rPr lang="de-CH" dirty="0">
                <a:solidFill>
                  <a:srgbClr val="C00000"/>
                </a:solidFill>
              </a:rPr>
              <a:t> </a:t>
            </a:r>
            <a:r>
              <a:rPr lang="de-CH" dirty="0" err="1">
                <a:solidFill>
                  <a:srgbClr val="C00000"/>
                </a:solidFill>
              </a:rPr>
              <a:t>electric</a:t>
            </a:r>
            <a:r>
              <a:rPr lang="de-CH" dirty="0">
                <a:solidFill>
                  <a:srgbClr val="C00000"/>
                </a:solidFill>
              </a:rPr>
              <a:t> </a:t>
            </a:r>
            <a:r>
              <a:rPr lang="de-CH" dirty="0" err="1">
                <a:solidFill>
                  <a:srgbClr val="C00000"/>
                </a:solidFill>
              </a:rPr>
              <a:t>car</a:t>
            </a:r>
            <a:r>
              <a:rPr lang="de-CH" dirty="0">
                <a:solidFill>
                  <a:srgbClr val="C00000"/>
                </a:solidFill>
              </a:rPr>
              <a:t> </a:t>
            </a:r>
            <a:r>
              <a:rPr lang="de-CH" b="0" dirty="0" err="1">
                <a:solidFill>
                  <a:srgbClr val="C00000"/>
                </a:solidFill>
              </a:rPr>
              <a:t>should</a:t>
            </a:r>
            <a:r>
              <a:rPr lang="de-CH" b="0" dirty="0">
                <a:solidFill>
                  <a:srgbClr val="C00000"/>
                </a:solidFill>
              </a:rPr>
              <a:t> </a:t>
            </a:r>
            <a:r>
              <a:rPr lang="de-CH" b="0" dirty="0" err="1">
                <a:solidFill>
                  <a:srgbClr val="C00000"/>
                </a:solidFill>
              </a:rPr>
              <a:t>be</a:t>
            </a:r>
            <a:r>
              <a:rPr lang="de-CH" b="0" dirty="0">
                <a:solidFill>
                  <a:srgbClr val="C00000"/>
                </a:solidFill>
              </a:rPr>
              <a:t> </a:t>
            </a:r>
            <a:r>
              <a:rPr lang="de-CH" b="0" dirty="0" err="1">
                <a:solidFill>
                  <a:srgbClr val="C00000"/>
                </a:solidFill>
              </a:rPr>
              <a:t>recharged</a:t>
            </a:r>
            <a:r>
              <a:rPr lang="de-CH" b="0" dirty="0">
                <a:solidFill>
                  <a:srgbClr val="C00000"/>
                </a:solidFill>
              </a:rPr>
              <a:t>, 3) </a:t>
            </a:r>
            <a:r>
              <a:rPr lang="de-CH" b="0" dirty="0" err="1">
                <a:solidFill>
                  <a:srgbClr val="C00000"/>
                </a:solidFill>
              </a:rPr>
              <a:t>to</a:t>
            </a:r>
            <a:r>
              <a:rPr lang="de-CH" b="0" dirty="0">
                <a:solidFill>
                  <a:srgbClr val="C00000"/>
                </a:solidFill>
              </a:rPr>
              <a:t> </a:t>
            </a:r>
            <a:r>
              <a:rPr lang="de-CH" b="0" dirty="0" err="1">
                <a:solidFill>
                  <a:srgbClr val="C00000"/>
                </a:solidFill>
              </a:rPr>
              <a:t>address</a:t>
            </a:r>
            <a:r>
              <a:rPr lang="de-CH" b="0" dirty="0">
                <a:solidFill>
                  <a:srgbClr val="C00000"/>
                </a:solidFill>
              </a:rPr>
              <a:t> </a:t>
            </a:r>
            <a:r>
              <a:rPr lang="de-CH" b="0" dirty="0" err="1">
                <a:solidFill>
                  <a:srgbClr val="C00000"/>
                </a:solidFill>
              </a:rPr>
              <a:t>cost</a:t>
            </a:r>
            <a:r>
              <a:rPr lang="de-CH" b="0" dirty="0">
                <a:solidFill>
                  <a:srgbClr val="C00000"/>
                </a:solidFill>
              </a:rPr>
              <a:t> </a:t>
            </a:r>
            <a:r>
              <a:rPr lang="de-CH" b="0" dirty="0" err="1">
                <a:solidFill>
                  <a:srgbClr val="C00000"/>
                </a:solidFill>
              </a:rPr>
              <a:t>barrier</a:t>
            </a:r>
            <a:r>
              <a:rPr lang="de-CH" b="0" dirty="0">
                <a:solidFill>
                  <a:srgbClr val="C00000"/>
                </a:solidFill>
              </a:rPr>
              <a:t> </a:t>
            </a:r>
            <a:r>
              <a:rPr lang="de-CH" b="0" dirty="0" err="1">
                <a:solidFill>
                  <a:srgbClr val="C00000"/>
                </a:solidFill>
              </a:rPr>
              <a:t>we</a:t>
            </a:r>
            <a:r>
              <a:rPr lang="de-CH" b="0" dirty="0">
                <a:solidFill>
                  <a:srgbClr val="C00000"/>
                </a:solidFill>
              </a:rPr>
              <a:t> </a:t>
            </a:r>
            <a:r>
              <a:rPr lang="de-CH" b="0" dirty="0" err="1">
                <a:solidFill>
                  <a:srgbClr val="C00000"/>
                </a:solidFill>
              </a:rPr>
              <a:t>provide</a:t>
            </a:r>
            <a:r>
              <a:rPr lang="de-CH" b="0" dirty="0">
                <a:solidFill>
                  <a:srgbClr val="C00000"/>
                </a:solidFill>
              </a:rPr>
              <a:t> </a:t>
            </a:r>
            <a:r>
              <a:rPr lang="de-CH" b="0" dirty="0" err="1">
                <a:solidFill>
                  <a:srgbClr val="C00000"/>
                </a:solidFill>
              </a:rPr>
              <a:t>information</a:t>
            </a:r>
            <a:r>
              <a:rPr lang="de-CH" b="0" dirty="0">
                <a:solidFill>
                  <a:srgbClr val="C00000"/>
                </a:solidFill>
              </a:rPr>
              <a:t> on </a:t>
            </a:r>
            <a:r>
              <a:rPr lang="de-CH" b="0" dirty="0" err="1">
                <a:solidFill>
                  <a:srgbClr val="C00000"/>
                </a:solidFill>
              </a:rPr>
              <a:t>the</a:t>
            </a:r>
            <a:r>
              <a:rPr lang="de-CH" b="0" dirty="0">
                <a:solidFill>
                  <a:srgbClr val="C00000"/>
                </a:solidFill>
              </a:rPr>
              <a:t> total </a:t>
            </a:r>
            <a:r>
              <a:rPr lang="de-CH" b="0" dirty="0" err="1">
                <a:solidFill>
                  <a:srgbClr val="C00000"/>
                </a:solidFill>
              </a:rPr>
              <a:t>cost</a:t>
            </a:r>
            <a:r>
              <a:rPr lang="de-CH" b="0" dirty="0">
                <a:solidFill>
                  <a:srgbClr val="C00000"/>
                </a:solidFill>
              </a:rPr>
              <a:t> </a:t>
            </a:r>
            <a:r>
              <a:rPr lang="de-CH" b="0" dirty="0" err="1">
                <a:solidFill>
                  <a:srgbClr val="C00000"/>
                </a:solidFill>
              </a:rPr>
              <a:t>of</a:t>
            </a:r>
            <a:r>
              <a:rPr lang="de-CH" b="0" dirty="0">
                <a:solidFill>
                  <a:srgbClr val="C00000"/>
                </a:solidFill>
              </a:rPr>
              <a:t> </a:t>
            </a:r>
            <a:r>
              <a:rPr lang="de-CH" b="0" dirty="0" err="1">
                <a:solidFill>
                  <a:srgbClr val="C00000"/>
                </a:solidFill>
              </a:rPr>
              <a:t>using</a:t>
            </a:r>
            <a:r>
              <a:rPr lang="de-CH" b="0" dirty="0">
                <a:solidFill>
                  <a:srgbClr val="C00000"/>
                </a:solidFill>
              </a:rPr>
              <a:t> an </a:t>
            </a:r>
            <a:r>
              <a:rPr lang="de-CH" b="0" dirty="0" err="1">
                <a:solidFill>
                  <a:srgbClr val="C00000"/>
                </a:solidFill>
              </a:rPr>
              <a:t>electric</a:t>
            </a:r>
            <a:r>
              <a:rPr lang="de-CH" b="0" dirty="0">
                <a:solidFill>
                  <a:srgbClr val="C00000"/>
                </a:solidFill>
              </a:rPr>
              <a:t> </a:t>
            </a:r>
            <a:r>
              <a:rPr lang="de-CH" b="0" dirty="0" err="1">
                <a:solidFill>
                  <a:srgbClr val="C00000"/>
                </a:solidFill>
              </a:rPr>
              <a:t>car</a:t>
            </a:r>
            <a:r>
              <a:rPr lang="de-CH" b="0" dirty="0">
                <a:solidFill>
                  <a:srgbClr val="C00000"/>
                </a:solidFill>
              </a:rPr>
              <a:t> </a:t>
            </a:r>
            <a:r>
              <a:rPr lang="de-CH" b="0" dirty="0" err="1">
                <a:solidFill>
                  <a:srgbClr val="C00000"/>
                </a:solidFill>
              </a:rPr>
              <a:t>over</a:t>
            </a:r>
            <a:r>
              <a:rPr lang="de-CH" b="0" dirty="0">
                <a:solidFill>
                  <a:srgbClr val="C00000"/>
                </a:solidFill>
              </a:rPr>
              <a:t> </a:t>
            </a:r>
            <a:r>
              <a:rPr lang="de-CH" b="0" dirty="0" err="1">
                <a:solidFill>
                  <a:srgbClr val="C00000"/>
                </a:solidFill>
              </a:rPr>
              <a:t>the</a:t>
            </a:r>
            <a:r>
              <a:rPr lang="de-CH" b="0" dirty="0">
                <a:solidFill>
                  <a:srgbClr val="C00000"/>
                </a:solidFill>
              </a:rPr>
              <a:t> </a:t>
            </a:r>
            <a:r>
              <a:rPr lang="de-CH" b="0" dirty="0" err="1">
                <a:solidFill>
                  <a:srgbClr val="C00000"/>
                </a:solidFill>
              </a:rPr>
              <a:t>period</a:t>
            </a:r>
            <a:r>
              <a:rPr lang="de-CH" b="0" dirty="0">
                <a:solidFill>
                  <a:srgbClr val="C00000"/>
                </a:solidFill>
              </a:rPr>
              <a:t> </a:t>
            </a:r>
            <a:r>
              <a:rPr lang="de-CH" b="0" dirty="0" err="1">
                <a:solidFill>
                  <a:srgbClr val="C00000"/>
                </a:solidFill>
              </a:rPr>
              <a:t>of</a:t>
            </a:r>
            <a:r>
              <a:rPr lang="de-CH" b="0" dirty="0">
                <a:solidFill>
                  <a:srgbClr val="C00000"/>
                </a:solidFill>
              </a:rPr>
              <a:t> 4 </a:t>
            </a:r>
            <a:r>
              <a:rPr lang="de-CH" b="0" dirty="0" err="1">
                <a:solidFill>
                  <a:srgbClr val="C00000"/>
                </a:solidFill>
              </a:rPr>
              <a:t>years</a:t>
            </a:r>
            <a:r>
              <a:rPr lang="de-CH" b="0" dirty="0">
                <a:solidFill>
                  <a:srgbClr val="C0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schemeClr val="accent1"/>
              </a:solidFill>
            </a:endParaRPr>
          </a:p>
        </p:txBody>
      </p:sp>
      <p:sp>
        <p:nvSpPr>
          <p:cNvPr id="4" name="Slide Number Placeholder 3"/>
          <p:cNvSpPr>
            <a:spLocks noGrp="1"/>
          </p:cNvSpPr>
          <p:nvPr>
            <p:ph type="sldNum" sz="quarter" idx="5"/>
          </p:nvPr>
        </p:nvSpPr>
        <p:spPr/>
        <p:txBody>
          <a:bodyPr/>
          <a:lstStyle/>
          <a:p>
            <a:fld id="{A51C0C35-A9A2-4EFD-9BAF-1E52E29E03D1}" type="slidenum">
              <a:rPr lang="de-CH" smtClean="0"/>
              <a:pPr/>
              <a:t>11</a:t>
            </a:fld>
            <a:endParaRPr lang="de-CH" dirty="0"/>
          </a:p>
        </p:txBody>
      </p:sp>
    </p:spTree>
    <p:extLst>
      <p:ext uri="{BB962C8B-B14F-4D97-AF65-F5344CB8AC3E}">
        <p14:creationId xmlns:p14="http://schemas.microsoft.com/office/powerpoint/2010/main" val="2205417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Therefore, in our control treatment participants saw a basic information.</a:t>
            </a:r>
          </a:p>
        </p:txBody>
      </p:sp>
      <p:sp>
        <p:nvSpPr>
          <p:cNvPr id="4" name="Slide Number Placeholder 3"/>
          <p:cNvSpPr>
            <a:spLocks noGrp="1"/>
          </p:cNvSpPr>
          <p:nvPr>
            <p:ph type="sldNum" sz="quarter" idx="5"/>
          </p:nvPr>
        </p:nvSpPr>
        <p:spPr/>
        <p:txBody>
          <a:bodyPr/>
          <a:lstStyle/>
          <a:p>
            <a:fld id="{A51C0C35-A9A2-4EFD-9BAF-1E52E29E03D1}" type="slidenum">
              <a:rPr lang="de-CH" smtClean="0"/>
              <a:pPr/>
              <a:t>12</a:t>
            </a:fld>
            <a:endParaRPr lang="de-CH" dirty="0"/>
          </a:p>
        </p:txBody>
      </p:sp>
    </p:spTree>
    <p:extLst>
      <p:ext uri="{BB962C8B-B14F-4D97-AF65-F5344CB8AC3E}">
        <p14:creationId xmlns:p14="http://schemas.microsoft.com/office/powerpoint/2010/main" val="4110553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9" name="Bildplatzhalter 8"/>
          <p:cNvSpPr>
            <a:spLocks noGrp="1"/>
          </p:cNvSpPr>
          <p:nvPr>
            <p:ph type="pic" sz="quarter" idx="14"/>
          </p:nvPr>
        </p:nvSpPr>
        <p:spPr>
          <a:xfrm>
            <a:off x="323850" y="619200"/>
            <a:ext cx="11537950" cy="2809800"/>
          </a:xfrm>
        </p:spPr>
        <p:txBody>
          <a:bodyPr/>
          <a:lstStyle/>
          <a:p>
            <a:r>
              <a:rPr lang="en-US"/>
              <a:t>Click icon to add picture</a:t>
            </a:r>
            <a:endParaRPr lang="en-GB" dirty="0"/>
          </a:p>
        </p:txBody>
      </p:sp>
      <p:sp>
        <p:nvSpPr>
          <p:cNvPr id="5" name="Datumsplatzhalter 3">
            <a:extLst>
              <a:ext uri="{FF2B5EF4-FFF2-40B4-BE49-F238E27FC236}">
                <a16:creationId xmlns:a16="http://schemas.microsoft.com/office/drawing/2014/main" id="{2E478DEA-0D66-F471-A06A-25100A926B0F}"/>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8" name="Fußzeilenplatzhalter 4">
            <a:extLst>
              <a:ext uri="{FF2B5EF4-FFF2-40B4-BE49-F238E27FC236}">
                <a16:creationId xmlns:a16="http://schemas.microsoft.com/office/drawing/2014/main" id="{A358032C-C299-0AE6-82B5-5A37DD81D147}"/>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826009964"/>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239259" y="260648"/>
            <a:ext cx="11708726" cy="93610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sz="2799" b="1" cap="none">
                <a:solidFill>
                  <a:schemeClr val="dk1"/>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3"/>
          <p:cNvSpPr/>
          <p:nvPr/>
        </p:nvSpPr>
        <p:spPr>
          <a:xfrm>
            <a:off x="0" y="0"/>
            <a:ext cx="12208398" cy="215898"/>
          </a:xfrm>
          <a:prstGeom prst="rect">
            <a:avLst/>
          </a:prstGeom>
          <a:solidFill>
            <a:schemeClr val="dk2"/>
          </a:solidFill>
          <a:ln>
            <a:noFill/>
          </a:ln>
        </p:spPr>
        <p:txBody>
          <a:bodyPr spcFirstLastPara="1" wrap="square" lIns="91389" tIns="45682" rIns="91389" bIns="45682" anchor="ctr" anchorCtr="0">
            <a:noAutofit/>
          </a:bodyPr>
          <a:lstStyle/>
          <a:p>
            <a:pPr marL="0" marR="0" lvl="0" indent="0" algn="ctr" rtl="0">
              <a:spcBef>
                <a:spcPts val="0"/>
              </a:spcBef>
              <a:spcAft>
                <a:spcPts val="0"/>
              </a:spcAft>
              <a:buNone/>
            </a:pPr>
            <a:endParaRPr sz="1799">
              <a:solidFill>
                <a:schemeClr val="lt1"/>
              </a:solidFill>
              <a:latin typeface="Arial"/>
              <a:ea typeface="Arial"/>
              <a:cs typeface="Arial"/>
              <a:sym typeface="Arial"/>
            </a:endParaRPr>
          </a:p>
        </p:txBody>
      </p:sp>
      <p:sp>
        <p:nvSpPr>
          <p:cNvPr id="23" name="Google Shape;23;p3"/>
          <p:cNvSpPr/>
          <p:nvPr/>
        </p:nvSpPr>
        <p:spPr>
          <a:xfrm>
            <a:off x="0" y="6652376"/>
            <a:ext cx="12208398" cy="215898"/>
          </a:xfrm>
          <a:prstGeom prst="rect">
            <a:avLst/>
          </a:prstGeom>
          <a:solidFill>
            <a:schemeClr val="dk2"/>
          </a:solidFill>
          <a:ln>
            <a:noFill/>
          </a:ln>
        </p:spPr>
        <p:txBody>
          <a:bodyPr spcFirstLastPara="1" wrap="square" lIns="91389" tIns="45682" rIns="91389" bIns="45682" anchor="ctr" anchorCtr="0">
            <a:noAutofit/>
          </a:bodyPr>
          <a:lstStyle/>
          <a:p>
            <a:pPr marL="0" marR="0" lvl="0" indent="0" algn="ctr" rtl="0">
              <a:spcBef>
                <a:spcPts val="0"/>
              </a:spcBef>
              <a:spcAft>
                <a:spcPts val="0"/>
              </a:spcAft>
              <a:buNone/>
            </a:pPr>
            <a:endParaRPr sz="1799">
              <a:solidFill>
                <a:schemeClr val="lt1"/>
              </a:solidFill>
              <a:latin typeface="Arial"/>
              <a:ea typeface="Arial"/>
              <a:cs typeface="Arial"/>
              <a:sym typeface="Arial"/>
            </a:endParaRPr>
          </a:p>
        </p:txBody>
      </p:sp>
      <p:pic>
        <p:nvPicPr>
          <p:cNvPr id="2" name="Picture 1" descr="A picture containing text, font, white, graphics&#10;&#10;Description automatically generated">
            <a:extLst>
              <a:ext uri="{FF2B5EF4-FFF2-40B4-BE49-F238E27FC236}">
                <a16:creationId xmlns:a16="http://schemas.microsoft.com/office/drawing/2014/main" id="{D6335ACD-AC4B-EE6E-D51E-B49D88D482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289" y="5881283"/>
            <a:ext cx="2269056" cy="760548"/>
          </a:xfrm>
          <a:prstGeom prst="rect">
            <a:avLst/>
          </a:prstGeom>
        </p:spPr>
      </p:pic>
      <p:sp>
        <p:nvSpPr>
          <p:cNvPr id="3" name="Slide Number Placeholder 3">
            <a:extLst>
              <a:ext uri="{FF2B5EF4-FFF2-40B4-BE49-F238E27FC236}">
                <a16:creationId xmlns:a16="http://schemas.microsoft.com/office/drawing/2014/main" id="{6FF3A554-1E6F-563C-9657-957D60099185}"/>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5" name="Foliennummernplatzhalter 5">
            <a:extLst>
              <a:ext uri="{FF2B5EF4-FFF2-40B4-BE49-F238E27FC236}">
                <a16:creationId xmlns:a16="http://schemas.microsoft.com/office/drawing/2014/main" id="{ACFDE857-8BFA-E3B8-4D01-72532E563D55}"/>
              </a:ext>
            </a:extLst>
          </p:cNvPr>
          <p:cNvSpPr txBox="1">
            <a:spLocks/>
          </p:cNvSpPr>
          <p:nvPr userDrawn="1"/>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a:t>
            </a:fld>
            <a:endParaRPr lang="en-GB" dirty="0"/>
          </a:p>
        </p:txBody>
      </p:sp>
      <p:sp>
        <p:nvSpPr>
          <p:cNvPr id="7" name="Datumsplatzhalter 3">
            <a:extLst>
              <a:ext uri="{FF2B5EF4-FFF2-40B4-BE49-F238E27FC236}">
                <a16:creationId xmlns:a16="http://schemas.microsoft.com/office/drawing/2014/main" id="{A0459877-1A21-54A5-A4C4-3C4C73071466}"/>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8" name="Fußzeilenplatzhalter 4">
            <a:extLst>
              <a:ext uri="{FF2B5EF4-FFF2-40B4-BE49-F238E27FC236}">
                <a16:creationId xmlns:a16="http://schemas.microsoft.com/office/drawing/2014/main" id="{D321B888-CA0E-7EBC-1496-621693A1C19B}"/>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31990130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BB55C-9A05-0665-CFC9-FA7F688DCEBC}"/>
              </a:ext>
            </a:extLst>
          </p:cNvPr>
          <p:cNvSpPr>
            <a:spLocks noGrp="1"/>
          </p:cNvSpPr>
          <p:nvPr>
            <p:ph type="title"/>
          </p:nvPr>
        </p:nvSpPr>
        <p:spPr/>
        <p:txBody>
          <a:bodyPr/>
          <a:lstStyle/>
          <a:p>
            <a:r>
              <a:rPr lang="en-US"/>
              <a:t>Click to edit Master title style</a:t>
            </a:r>
            <a:endParaRPr lang="de-CH"/>
          </a:p>
        </p:txBody>
      </p:sp>
      <p:sp>
        <p:nvSpPr>
          <p:cNvPr id="3" name="Content Placeholder 2">
            <a:extLst>
              <a:ext uri="{FF2B5EF4-FFF2-40B4-BE49-F238E27FC236}">
                <a16:creationId xmlns:a16="http://schemas.microsoft.com/office/drawing/2014/main" id="{AFA2545C-A081-5421-298C-D7DB745A13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10" name="Foliennummernplatzhalter 5">
            <a:extLst>
              <a:ext uri="{FF2B5EF4-FFF2-40B4-BE49-F238E27FC236}">
                <a16:creationId xmlns:a16="http://schemas.microsoft.com/office/drawing/2014/main" id="{63BD939C-7AFE-D8E2-4F8D-AA92FFB2F1F6}"/>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11" name="Datumsplatzhalter 3">
            <a:extLst>
              <a:ext uri="{FF2B5EF4-FFF2-40B4-BE49-F238E27FC236}">
                <a16:creationId xmlns:a16="http://schemas.microsoft.com/office/drawing/2014/main" id="{83CD8E47-8E4B-2581-916D-21DC61842558}"/>
              </a:ext>
            </a:extLst>
          </p:cNvPr>
          <p:cNvSpPr>
            <a:spLocks noGrp="1"/>
          </p:cNvSpPr>
          <p:nvPr>
            <p:ph type="dt" sz="half" idx="10"/>
          </p:nvPr>
        </p:nvSpPr>
        <p:spPr>
          <a:xfrm>
            <a:off x="10589419" y="6308726"/>
            <a:ext cx="862892" cy="468312"/>
          </a:xfrm>
        </p:spPr>
        <p:txBody>
          <a:bodyPr/>
          <a:lstStyle/>
          <a:p>
            <a:r>
              <a:rPr lang="en-US" dirty="0"/>
              <a:t>25/07/2023</a:t>
            </a:r>
            <a:endParaRPr lang="en-GB" dirty="0"/>
          </a:p>
        </p:txBody>
      </p:sp>
      <p:sp>
        <p:nvSpPr>
          <p:cNvPr id="12" name="Fußzeilenplatzhalter 6">
            <a:extLst>
              <a:ext uri="{FF2B5EF4-FFF2-40B4-BE49-F238E27FC236}">
                <a16:creationId xmlns:a16="http://schemas.microsoft.com/office/drawing/2014/main" id="{FB1D0CA0-6CC2-B58E-487C-0FD3E1DCB333}"/>
              </a:ext>
            </a:extLst>
          </p:cNvPr>
          <p:cNvSpPr>
            <a:spLocks noGrp="1"/>
          </p:cNvSpPr>
          <p:nvPr>
            <p:ph type="ftr" sz="quarter" idx="14"/>
          </p:nvPr>
        </p:nvSpPr>
        <p:spPr>
          <a:xfrm>
            <a:off x="6246019" y="6308726"/>
            <a:ext cx="4170806" cy="459776"/>
          </a:xfrm>
        </p:spPr>
        <p:txBody>
          <a:bodyPr/>
          <a:lstStyle/>
          <a:p>
            <a:r>
              <a:rPr lang="en-GB" dirty="0"/>
              <a:t>Ursa Bernardic				Milan, IAEE 2023</a:t>
            </a:r>
          </a:p>
        </p:txBody>
      </p:sp>
    </p:spTree>
    <p:extLst>
      <p:ext uri="{BB962C8B-B14F-4D97-AF65-F5344CB8AC3E}">
        <p14:creationId xmlns:p14="http://schemas.microsoft.com/office/powerpoint/2010/main" val="747414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4" name="Inhaltsplatzhalter 2"/>
          <p:cNvSpPr>
            <a:spLocks noGrp="1"/>
          </p:cNvSpPr>
          <p:nvPr>
            <p:ph idx="1" hasCustomPrompt="1"/>
          </p:nvPr>
        </p:nvSpPr>
        <p:spPr>
          <a:xfrm>
            <a:off x="575775" y="1052736"/>
            <a:ext cx="11035955" cy="4968032"/>
          </a:xfrm>
        </p:spPr>
        <p:txBody>
          <a:bodyPr>
            <a:normAutofit/>
          </a:bodyPr>
          <a:lstStyle>
            <a:lvl1pPr>
              <a:spcBef>
                <a:spcPts val="600"/>
              </a:spcBef>
              <a:spcAft>
                <a:spcPts val="600"/>
              </a:spcAft>
              <a:defRPr/>
            </a:lvl1pPr>
            <a:lvl2pPr>
              <a:spcBef>
                <a:spcPts val="600"/>
              </a:spcBef>
              <a:spcAft>
                <a:spcPts val="600"/>
              </a:spcAft>
              <a:defRPr/>
            </a:lvl2pPr>
            <a:lvl5pPr>
              <a:spcBef>
                <a:spcPts val="600"/>
              </a:spcBef>
              <a:spcAft>
                <a:spcPts val="600"/>
              </a:spcAft>
              <a:defRPr/>
            </a:lvl5pPr>
            <a:lvl6pPr>
              <a:spcBef>
                <a:spcPts val="600"/>
              </a:spcBef>
              <a:spcAft>
                <a:spcPts val="600"/>
              </a:spcAft>
              <a:defRPr/>
            </a:lvl6pPr>
          </a:lstStyle>
          <a:p>
            <a:pPr lvl="0"/>
            <a:r>
              <a:rPr lang="en-GB" noProof="0" err="1"/>
              <a:t>Textmasterformat</a:t>
            </a:r>
            <a:r>
              <a:rPr lang="en-GB" noProof="0"/>
              <a:t> </a:t>
            </a:r>
            <a:r>
              <a:rPr lang="en-GB" noProof="0" err="1"/>
              <a:t>bearbeiten</a:t>
            </a:r>
            <a:endParaRPr lang="en-GB" noProof="0"/>
          </a:p>
          <a:p>
            <a:pPr lvl="1"/>
            <a:r>
              <a:rPr lang="en-GB" noProof="0" err="1"/>
              <a:t>Zweite</a:t>
            </a:r>
            <a:r>
              <a:rPr lang="en-GB" noProof="0"/>
              <a:t> Ebene</a:t>
            </a:r>
          </a:p>
          <a:p>
            <a:pPr lvl="4"/>
            <a:r>
              <a:rPr lang="en-GB" noProof="0" err="1"/>
              <a:t>Dritte</a:t>
            </a:r>
            <a:r>
              <a:rPr lang="en-GB" noProof="0"/>
              <a:t> Ebene</a:t>
            </a:r>
          </a:p>
          <a:p>
            <a:pPr lvl="5"/>
            <a:r>
              <a:rPr lang="en-GB" noProof="0" err="1"/>
              <a:t>Vierte</a:t>
            </a:r>
            <a:r>
              <a:rPr lang="en-GB" noProof="0"/>
              <a:t> Ebene</a:t>
            </a:r>
          </a:p>
        </p:txBody>
      </p:sp>
      <p:sp>
        <p:nvSpPr>
          <p:cNvPr id="5" name="Titel 4"/>
          <p:cNvSpPr>
            <a:spLocks noGrp="1"/>
          </p:cNvSpPr>
          <p:nvPr>
            <p:ph type="title"/>
          </p:nvPr>
        </p:nvSpPr>
        <p:spPr>
          <a:xfrm>
            <a:off x="575775" y="288857"/>
            <a:ext cx="11036221" cy="575915"/>
          </a:xfrm>
        </p:spPr>
        <p:txBody>
          <a:bodyPr/>
          <a:lstStyle/>
          <a:p>
            <a:endParaRPr lang="en-GB" noProof="0"/>
          </a:p>
        </p:txBody>
      </p:sp>
      <p:sp>
        <p:nvSpPr>
          <p:cNvPr id="3" name="Foliennummernplatzhalter 5">
            <a:extLst>
              <a:ext uri="{FF2B5EF4-FFF2-40B4-BE49-F238E27FC236}">
                <a16:creationId xmlns:a16="http://schemas.microsoft.com/office/drawing/2014/main" id="{C3BA738F-BA43-B892-9F76-FDB655F9CE15}"/>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7" name="Datumsplatzhalter 3">
            <a:extLst>
              <a:ext uri="{FF2B5EF4-FFF2-40B4-BE49-F238E27FC236}">
                <a16:creationId xmlns:a16="http://schemas.microsoft.com/office/drawing/2014/main" id="{740E8D12-CA4B-ABE8-7BE6-642FBB6427DF}"/>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8" name="Fußzeilenplatzhalter 4">
            <a:extLst>
              <a:ext uri="{FF2B5EF4-FFF2-40B4-BE49-F238E27FC236}">
                <a16:creationId xmlns:a16="http://schemas.microsoft.com/office/drawing/2014/main" id="{2E2A4E4A-B393-8D58-55E4-60C955654468}"/>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3446705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205C5B13-E04F-415B-9271-AB8A2EA0C927}"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236566613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E3EA9BE4-29A9-45AD-ABBE-987073BBB21A}"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11809981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50D2BCEA-CC73-4DE9-936D-779B8E859D18}"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22507007"/>
      </p:ext>
    </p:extLst>
  </p:cSld>
  <p:clrMapOvr>
    <a:masterClrMapping/>
  </p:clrMapOvr>
  <p:transition>
    <p:fade/>
  </p:transition>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126886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6EDCA1BD-F828-4ED2-A68E-873EBC066546}"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90288269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4D629B10-1E36-4E76-8089-6E3303B0A0D3}"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359772741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2CF174C-D746-4088-B788-6E0B37125863}"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68345709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
        <p:nvSpPr>
          <p:cNvPr id="4" name="Datumsplatzhalter 3">
            <a:extLst>
              <a:ext uri="{FF2B5EF4-FFF2-40B4-BE49-F238E27FC236}">
                <a16:creationId xmlns:a16="http://schemas.microsoft.com/office/drawing/2014/main" id="{708C59D4-CB44-BCCF-A37D-054935802054}"/>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5" name="Fußzeilenplatzhalter 4">
            <a:extLst>
              <a:ext uri="{FF2B5EF4-FFF2-40B4-BE49-F238E27FC236}">
                <a16:creationId xmlns:a16="http://schemas.microsoft.com/office/drawing/2014/main" id="{90FC1056-96A1-FDB5-043D-56E4D74D8E75}"/>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82600996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531ADF41-EA58-4E11-986B-AADC9C8E8A82}"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407150518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98507F81-C8CB-46E1-B51A-BF939748960B}"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241947282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55A28658-21A2-4FA1-AF02-9954EEA5ABF0}"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22974935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8CC179FF-EA35-44C7-BA8B-9F18DD88A38F}"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22508653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83901625-E105-479F-B776-92A6D92EFE15}"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4228792304"/>
      </p:ext>
    </p:extLst>
  </p:cSld>
  <p:clrMapOvr>
    <a:masterClrMapping/>
  </p:clrMapOvr>
  <p:transition>
    <p:fade/>
  </p:transition>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4687079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1B1B4F3E-F855-458E-AEE8-0C3D4BB060B8}"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68459606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FB2AEDC8-AF79-4664-AAE6-7669964D6E3A}"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189741533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01EBB66-5479-4949-AA92-5AAE9116B55C}"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4189707849"/>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CD15BC9C-3C57-4AED-B747-4133AB2CFACB}"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415688739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
        <p:nvSpPr>
          <p:cNvPr id="7" name="Datumsplatzhalter 3">
            <a:extLst>
              <a:ext uri="{FF2B5EF4-FFF2-40B4-BE49-F238E27FC236}">
                <a16:creationId xmlns:a16="http://schemas.microsoft.com/office/drawing/2014/main" id="{AAA0BFF0-2D85-23DA-46DE-02A87EDCEEF4}"/>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8" name="Fußzeilenplatzhalter 4">
            <a:extLst>
              <a:ext uri="{FF2B5EF4-FFF2-40B4-BE49-F238E27FC236}">
                <a16:creationId xmlns:a16="http://schemas.microsoft.com/office/drawing/2014/main" id="{5626DFAD-23E0-16A2-9AB3-D44BB5792B5C}"/>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1490291718"/>
      </p:ext>
    </p:extLst>
  </p:cSld>
  <p:clrMapOvr>
    <a:masterClrMapping/>
  </p:clrMapOvr>
  <p:transition>
    <p:fade/>
  </p:transition>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15EBA78C-0027-4560-9E68-02F51A19C063}"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2875612584"/>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1B7E5751-C659-4EA7-843A-9576AB42657F}"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260610812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FC3ECB10-0477-4318-AF94-DA0BB0BFE3A0}"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257159663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5C24F564-8338-42A1-9B39-9728AACB4F6C}"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792855932"/>
      </p:ext>
    </p:extLst>
  </p:cSld>
  <p:clrMapOvr>
    <a:masterClrMapping/>
  </p:clrMapOvr>
  <p:transition>
    <p:fade/>
  </p:transition>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93843815"/>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2E1FA51E-EA91-4C0B-97FF-CB1AB4FEF6C1}"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807845491"/>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770B7F95-E4DD-416E-AC13-E03717E5D2DC}"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314787039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C35C80D-05CB-44CE-93EC-34317CB644D0}"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135519715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F5B868AA-B488-409D-9E86-24C61516DBEB}"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72646352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FEAF3A6E-B8E3-47D7-9BCE-0806EF3B8292}"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336856928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980723131"/>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08D85DCF-E5E6-4D0F-A337-C718460EDC10}"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28234159"/>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C371A98E-03A5-4628-ADBF-F09FB0318BA6}"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263800854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13C327F2-ED20-40AD-BDAE-3F4692AA5FAA}"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4196920033"/>
      </p:ext>
    </p:extLst>
  </p:cSld>
  <p:clrMapOvr>
    <a:masterClrMapping/>
  </p:clrMapOvr>
  <p:transition>
    <p:fade/>
  </p:transition>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614206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E39BB301-5A8D-4362-9308-49A8F2D519C6}"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381801933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75F02223-A8AE-4FEE-870E-89EE1A2F5952}"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98343045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1737218-A7B7-4795-82C0-6CAEF528A549}"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46217833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3616A9D5-22DC-4077-B7C3-B6CA562127D3}"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9427755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C88EF420-5DE5-4731-A58B-CC2775CE57F0}"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2928457402"/>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15AB3329-2082-40C2-9C90-5F710D2F69E5}"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193924177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
        <p:nvSpPr>
          <p:cNvPr id="2" name="Foliennummernplatzhalter 5">
            <a:extLst>
              <a:ext uri="{FF2B5EF4-FFF2-40B4-BE49-F238E27FC236}">
                <a16:creationId xmlns:a16="http://schemas.microsoft.com/office/drawing/2014/main" id="{0EFBD104-78B9-AD0E-36FA-1F1C0A65CFED}"/>
              </a:ext>
            </a:extLst>
          </p:cNvPr>
          <p:cNvSpPr txBox="1">
            <a:spLocks/>
          </p:cNvSpPr>
          <p:nvPr userDrawn="1"/>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a:t>
            </a:fld>
            <a:endParaRPr lang="en-GB" dirty="0"/>
          </a:p>
        </p:txBody>
      </p:sp>
      <p:sp>
        <p:nvSpPr>
          <p:cNvPr id="4" name="Datumsplatzhalter 3">
            <a:extLst>
              <a:ext uri="{FF2B5EF4-FFF2-40B4-BE49-F238E27FC236}">
                <a16:creationId xmlns:a16="http://schemas.microsoft.com/office/drawing/2014/main" id="{13B60827-218A-0DF7-243A-CE3931080A40}"/>
              </a:ext>
            </a:extLst>
          </p:cNvPr>
          <p:cNvSpPr>
            <a:spLocks noGrp="1"/>
          </p:cNvSpPr>
          <p:nvPr>
            <p:ph type="dt" sz="half" idx="10"/>
          </p:nvPr>
        </p:nvSpPr>
        <p:spPr>
          <a:xfrm>
            <a:off x="10589419" y="6308726"/>
            <a:ext cx="862892" cy="468312"/>
          </a:xfrm>
        </p:spPr>
        <p:txBody>
          <a:bodyPr/>
          <a:lstStyle/>
          <a:p>
            <a:r>
              <a:rPr lang="en-US" dirty="0"/>
              <a:t>12/09/2023</a:t>
            </a:r>
            <a:endParaRPr lang="en-GB" dirty="0"/>
          </a:p>
        </p:txBody>
      </p:sp>
      <p:sp>
        <p:nvSpPr>
          <p:cNvPr id="5" name="Fußzeilenplatzhalter 6">
            <a:extLst>
              <a:ext uri="{FF2B5EF4-FFF2-40B4-BE49-F238E27FC236}">
                <a16:creationId xmlns:a16="http://schemas.microsoft.com/office/drawing/2014/main" id="{37244332-579F-0690-4C85-49A7E6BE6455}"/>
              </a:ext>
            </a:extLst>
          </p:cNvPr>
          <p:cNvSpPr>
            <a:spLocks noGrp="1"/>
          </p:cNvSpPr>
          <p:nvPr>
            <p:ph type="ftr" sz="quarter" idx="14"/>
          </p:nvPr>
        </p:nvSpPr>
        <p:spPr>
          <a:xfrm>
            <a:off x="6246019" y="6308726"/>
            <a:ext cx="4170806" cy="459776"/>
          </a:xfrm>
        </p:spPr>
        <p:txBody>
          <a:bodyPr/>
          <a:lstStyle/>
          <a:p>
            <a:r>
              <a:rPr lang="en-GB" dirty="0"/>
              <a:t>Ursa Bernardic				Mobility Research and Innovation in Switzerland,</a:t>
            </a:r>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FD425171-8075-42A3-8066-1D97E88500A0}"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291545528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2F0DE164-5E3E-4136-8D76-6D100E060059}"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272998158"/>
      </p:ext>
    </p:extLst>
  </p:cSld>
  <p:clrMapOvr>
    <a:masterClrMapping/>
  </p:clrMapOvr>
  <p:transition>
    <p:fade/>
  </p:transition>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1307910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646A8190-BF3E-4D09-9B52-5DC4A917215E}"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928511375"/>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23E8C5EF-F401-4143-9CF6-02500F076056}"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378694842"/>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F4E7A4B-0834-419F-ABF3-6D652DEDA5ED}"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1024135163"/>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1F2CA1C-1CC8-492C-BB0E-942BD6CA3CAA}"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303822867"/>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D99E7D0F-E1EF-408B-94B3-060BCEA9FBCA}"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3633579213"/>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0A3DC132-F1BC-4A4B-BAF1-1B5480CF2EBF}"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2279271206"/>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B28D1236-C64D-41F2-BFB9-2AED15BBE6BE}"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61201938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
        <p:nvSpPr>
          <p:cNvPr id="2" name="Foliennummernplatzhalter 5">
            <a:extLst>
              <a:ext uri="{FF2B5EF4-FFF2-40B4-BE49-F238E27FC236}">
                <a16:creationId xmlns:a16="http://schemas.microsoft.com/office/drawing/2014/main" id="{6B55E2EC-8908-849B-3845-BE856EB5D0E2}"/>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5" name="Datumsplatzhalter 3">
            <a:extLst>
              <a:ext uri="{FF2B5EF4-FFF2-40B4-BE49-F238E27FC236}">
                <a16:creationId xmlns:a16="http://schemas.microsoft.com/office/drawing/2014/main" id="{279999CF-CA6A-8E19-8965-4EA1FF5210C0}"/>
              </a:ext>
            </a:extLst>
          </p:cNvPr>
          <p:cNvSpPr>
            <a:spLocks noGrp="1"/>
          </p:cNvSpPr>
          <p:nvPr>
            <p:ph type="dt" sz="half" idx="13"/>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6" name="Fußzeilenplatzhalter 4">
            <a:extLst>
              <a:ext uri="{FF2B5EF4-FFF2-40B4-BE49-F238E27FC236}">
                <a16:creationId xmlns:a16="http://schemas.microsoft.com/office/drawing/2014/main" id="{8A077982-174E-CC9B-974E-B5F15348CF20}"/>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5BC43FD3-2D7F-48CE-A245-607B9A7F322E}"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2987535939"/>
      </p:ext>
    </p:extLst>
  </p:cSld>
  <p:clrMapOvr>
    <a:masterClrMapping/>
  </p:clrMapOvr>
  <p:transition>
    <p:fade/>
  </p:transition>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846023824"/>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5DD5C9DA-BB03-4379-91CD-E3443CE83CFD}"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70605164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FB5D84EA-9728-4BB5-921F-A815E4103854}"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1150281680"/>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799E4BB-5CDA-4E0B-BF54-56F8F6C961B4}"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1954141648"/>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71DE8F61-617F-4627-A2BD-A3AB7DD16230}"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53229146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C271F8E3-DA3B-4EAC-9A5A-6B0586E23FAF}"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3075146628"/>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A3ED1CD1-5F14-46AF-8617-253A9A0B82A7}"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3736090049"/>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CDEF2CDE-70CA-4A3F-A96A-4674DACBC034}"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296178265"/>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14A287EA-43A1-47E8-8DDA-EB19FFDF13F8}"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4214668999"/>
      </p:ext>
    </p:extLst>
  </p:cSld>
  <p:clrMapOvr>
    <a:masterClrMapping/>
  </p:clrMapOvr>
  <p:transition>
    <p:fade/>
  </p:transition>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
        <p:nvSpPr>
          <p:cNvPr id="6" name="Foliennummernplatzhalter 5">
            <a:extLst>
              <a:ext uri="{FF2B5EF4-FFF2-40B4-BE49-F238E27FC236}">
                <a16:creationId xmlns:a16="http://schemas.microsoft.com/office/drawing/2014/main" id="{96BA09D3-4D62-464C-0285-2AE037E21E99}"/>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2" name="Datumsplatzhalter 3">
            <a:extLst>
              <a:ext uri="{FF2B5EF4-FFF2-40B4-BE49-F238E27FC236}">
                <a16:creationId xmlns:a16="http://schemas.microsoft.com/office/drawing/2014/main" id="{137065E8-3C01-C72A-4C0B-BDB29F37A765}"/>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3" name="Fußzeilenplatzhalter 4">
            <a:extLst>
              <a:ext uri="{FF2B5EF4-FFF2-40B4-BE49-F238E27FC236}">
                <a16:creationId xmlns:a16="http://schemas.microsoft.com/office/drawing/2014/main" id="{9234C04A-9D4C-79E3-934B-6788C073E3CD}"/>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44925429"/>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D8E2614E-F705-48C5-9AAD-FCCEA5739D51}"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235480681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B18955FD-5806-4F09-9DED-DF66E54F5594}"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652210638"/>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FE0A270-B8A1-4DF6-A047-37AD631C5103}"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4213001361"/>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1CF81CBF-2B4E-4F66-9B4D-77414F654A1B}"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58747538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AA8196A9-6B3D-4CFA-A572-1A02F8D447E1}"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2430002785"/>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elfolie A">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323850" y="4563876"/>
            <a:ext cx="11537949" cy="1673412"/>
          </a:xfrm>
          <a:solidFill>
            <a:schemeClr val="accent1"/>
          </a:solidFill>
        </p:spPr>
        <p:txBody>
          <a:bodyPr lIns="144000" tIns="108000" bIns="0" anchor="t" anchorCtr="0"/>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2368ACD4-D564-459F-AF87-C7128DB960CB}" type="datetime8">
              <a:rPr lang="en-CH" smtClean="0"/>
              <a:t>09/10/2023 11:07</a:t>
            </a:fld>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2" name="Titel 1"/>
          <p:cNvSpPr>
            <a:spLocks noGrp="1"/>
          </p:cNvSpPr>
          <p:nvPr>
            <p:ph type="ctrTitle" hasCustomPrompt="1"/>
          </p:nvPr>
        </p:nvSpPr>
        <p:spPr>
          <a:xfrm>
            <a:off x="323850" y="3429000"/>
            <a:ext cx="11537949" cy="1152128"/>
          </a:xfrm>
          <a:solidFill>
            <a:schemeClr val="accent1"/>
          </a:solidFill>
        </p:spPr>
        <p:txBody>
          <a:bodyPr wrap="square" lIns="144000" tIns="72000" anchor="t" anchorCtr="0"/>
          <a:lstStyle>
            <a:lvl1pPr>
              <a:lnSpc>
                <a:spcPct val="100000"/>
              </a:lnSpc>
              <a:spcBef>
                <a:spcPts val="0"/>
              </a:spcBef>
              <a:defRPr sz="3200">
                <a:solidFill>
                  <a:schemeClr val="bg1"/>
                </a:solidFill>
              </a:defRPr>
            </a:lvl1pPr>
          </a:lstStyle>
          <a:p>
            <a:r>
              <a:rPr lang="en-GB" dirty="0"/>
              <a:t>Add title</a:t>
            </a:r>
          </a:p>
        </p:txBody>
      </p:sp>
      <p:sp>
        <p:nvSpPr>
          <p:cNvPr id="7" name="Fußzeilenplatzhalter 6"/>
          <p:cNvSpPr>
            <a:spLocks noGrp="1"/>
          </p:cNvSpPr>
          <p:nvPr>
            <p:ph type="ftr" sz="quarter" idx="13"/>
          </p:nvPr>
        </p:nvSpPr>
        <p:spPr/>
        <p:txBody>
          <a:bodyPr/>
          <a:lstStyle/>
          <a:p>
            <a:endParaRPr lang="en-GB" dirty="0"/>
          </a:p>
        </p:txBody>
      </p:sp>
      <p:sp>
        <p:nvSpPr>
          <p:cNvPr id="9" name="Bildplatzhalter 8"/>
          <p:cNvSpPr>
            <a:spLocks noGrp="1"/>
          </p:cNvSpPr>
          <p:nvPr>
            <p:ph type="pic" sz="quarter" idx="14"/>
          </p:nvPr>
        </p:nvSpPr>
        <p:spPr>
          <a:xfrm>
            <a:off x="323850" y="619200"/>
            <a:ext cx="11537950" cy="2809800"/>
          </a:xfrm>
        </p:spPr>
        <p:txBody>
          <a:bodyPr/>
          <a:lstStyle/>
          <a:p>
            <a:endParaRPr lang="en-GB" dirty="0"/>
          </a:p>
        </p:txBody>
      </p:sp>
    </p:spTree>
    <p:extLst>
      <p:ext uri="{BB962C8B-B14F-4D97-AF65-F5344CB8AC3E}">
        <p14:creationId xmlns:p14="http://schemas.microsoft.com/office/powerpoint/2010/main" val="2142983617"/>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elfolie 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solidFill>
            <a:schemeClr val="accent1"/>
          </a:solidFill>
        </p:spPr>
        <p:txBody>
          <a:bodyPr wrap="square" lIns="144000" tIns="108000" anchor="t" anchorCtr="0"/>
          <a:lstStyle>
            <a:lvl1pPr>
              <a:lnSpc>
                <a:spcPct val="100000"/>
              </a:lnSpc>
              <a:spcBef>
                <a:spcPts val="0"/>
              </a:spcBef>
              <a:defRPr sz="2800" baseline="0">
                <a:solidFill>
                  <a:schemeClr val="bg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solidFill>
            <a:schemeClr val="accent1"/>
          </a:solidFill>
        </p:spPr>
        <p:txBody>
          <a:bodyPr lIns="144000" bIns="108000" anchor="b" anchorCtr="0">
            <a:noAutofit/>
          </a:bodyPr>
          <a:lstStyle>
            <a:lvl1pPr marL="0" indent="0" algn="l">
              <a:lnSpc>
                <a:spcPct val="100000"/>
              </a:lnSpc>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4D850F9B-BC80-4FDE-8BF5-6C449880E80A}"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4204512"/>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2491589136"/>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elfolie C">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23850" y="4823306"/>
            <a:ext cx="11537950" cy="1013969"/>
          </a:xfrm>
          <a:noFill/>
        </p:spPr>
        <p:txBody>
          <a:bodyPr wrap="square" lIns="144000" tIns="108000" anchor="t" anchorCtr="0"/>
          <a:lstStyle>
            <a:lvl1pPr>
              <a:lnSpc>
                <a:spcPct val="100000"/>
              </a:lnSpc>
              <a:spcBef>
                <a:spcPts val="0"/>
              </a:spcBef>
              <a:defRPr sz="2800" baseline="0">
                <a:solidFill>
                  <a:schemeClr val="tx1"/>
                </a:solidFill>
              </a:defRPr>
            </a:lvl1pPr>
          </a:lstStyle>
          <a:p>
            <a:r>
              <a:rPr lang="en-GB" dirty="0"/>
              <a:t>Add title</a:t>
            </a:r>
          </a:p>
        </p:txBody>
      </p:sp>
      <p:sp>
        <p:nvSpPr>
          <p:cNvPr id="3" name="Untertitel 2"/>
          <p:cNvSpPr>
            <a:spLocks noGrp="1"/>
          </p:cNvSpPr>
          <p:nvPr>
            <p:ph type="subTitle" idx="1" hasCustomPrompt="1"/>
          </p:nvPr>
        </p:nvSpPr>
        <p:spPr>
          <a:xfrm>
            <a:off x="323850" y="5809754"/>
            <a:ext cx="11537950" cy="427535"/>
          </a:xfrm>
          <a:noFill/>
        </p:spPr>
        <p:txBody>
          <a:bodyPr lIns="144000" bIns="108000" anchor="b" anchorCtr="0">
            <a:noAutofit/>
          </a:bodyPr>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sp>
        <p:nvSpPr>
          <p:cNvPr id="4" name="Datumsplatzhalter 3"/>
          <p:cNvSpPr>
            <a:spLocks noGrp="1"/>
          </p:cNvSpPr>
          <p:nvPr>
            <p:ph type="dt" sz="half" idx="10"/>
          </p:nvPr>
        </p:nvSpPr>
        <p:spPr/>
        <p:txBody>
          <a:bodyPr/>
          <a:lstStyle/>
          <a:p>
            <a:fld id="{DB569BAB-650A-4507-A1AB-79D06B6C19DB}"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4"/>
            <a:ext cx="11537950" cy="4204513"/>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3680605271"/>
      </p:ext>
    </p:extLst>
  </p:cSld>
  <p:clrMapOvr>
    <a:masterClrMapping/>
  </p:clrMapOvr>
  <p:transition>
    <p:fade/>
  </p:transition>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folie D (Hintergrundbild)">
    <p:bg>
      <p:bgPr>
        <a:solidFill>
          <a:schemeClr val="bg1"/>
        </a:solidFill>
        <a:effectLst/>
      </p:bgPr>
    </p:bg>
    <p:spTree>
      <p:nvGrpSpPr>
        <p:cNvPr id="1" name=""/>
        <p:cNvGrpSpPr/>
        <p:nvPr/>
      </p:nvGrpSpPr>
      <p:grpSpPr>
        <a:xfrm>
          <a:off x="0" y="0"/>
          <a:ext cx="0" cy="0"/>
          <a:chOff x="0" y="0"/>
          <a:chExt cx="0" cy="0"/>
        </a:xfrm>
      </p:grpSpPr>
      <p:sp>
        <p:nvSpPr>
          <p:cNvPr id="5" name="Bildplatzhalter 4"/>
          <p:cNvSpPr>
            <a:spLocks noGrp="1"/>
          </p:cNvSpPr>
          <p:nvPr>
            <p:ph type="pic" sz="quarter" idx="10" hasCustomPrompt="1"/>
          </p:nvPr>
        </p:nvSpPr>
        <p:spPr>
          <a:xfrm>
            <a:off x="1" y="0"/>
            <a:ext cx="12187238" cy="6858000"/>
          </a:xfrm>
        </p:spPr>
        <p:txBody>
          <a:bodyPr/>
          <a:lstStyle>
            <a:lvl1pPr marL="0" indent="0">
              <a:buNone/>
              <a:defRPr/>
            </a:lvl1pPr>
          </a:lstStyle>
          <a:p>
            <a:r>
              <a:rPr lang="en-GB" dirty="0" err="1"/>
              <a:t>Bild</a:t>
            </a:r>
            <a:r>
              <a:rPr lang="en-GB" dirty="0"/>
              <a:t> </a:t>
            </a:r>
            <a:r>
              <a:rPr lang="en-GB" dirty="0" err="1"/>
              <a:t>durch</a:t>
            </a:r>
            <a:r>
              <a:rPr lang="en-GB" dirty="0"/>
              <a:t> </a:t>
            </a:r>
            <a:r>
              <a:rPr lang="en-GB" dirty="0" err="1"/>
              <a:t>Klicken</a:t>
            </a:r>
            <a:r>
              <a:rPr lang="en-GB" dirty="0"/>
              <a:t> auf das Symbol </a:t>
            </a:r>
            <a:r>
              <a:rPr lang="en-GB" dirty="0" err="1"/>
              <a:t>hinzufügen</a:t>
            </a:r>
            <a:r>
              <a:rPr lang="en-GB" dirty="0"/>
              <a:t> und in den </a:t>
            </a:r>
            <a:r>
              <a:rPr lang="en-GB" dirty="0" err="1"/>
              <a:t>Hintergrund</a:t>
            </a:r>
            <a:r>
              <a:rPr lang="en-GB" dirty="0"/>
              <a:t> </a:t>
            </a:r>
            <a:r>
              <a:rPr lang="en-GB" dirty="0" err="1"/>
              <a:t>stellen</a:t>
            </a:r>
            <a:endParaRPr lang="en-GB" dirty="0"/>
          </a:p>
        </p:txBody>
      </p:sp>
      <p:sp>
        <p:nvSpPr>
          <p:cNvPr id="2" name="Titel 1"/>
          <p:cNvSpPr>
            <a:spLocks noGrp="1"/>
          </p:cNvSpPr>
          <p:nvPr>
            <p:ph type="ctrTitle" hasCustomPrompt="1"/>
          </p:nvPr>
        </p:nvSpPr>
        <p:spPr>
          <a:xfrm>
            <a:off x="323849" y="1044001"/>
            <a:ext cx="11537951" cy="980062"/>
          </a:xfrm>
          <a:solidFill>
            <a:schemeClr val="bg1"/>
          </a:solidFill>
        </p:spPr>
        <p:txBody>
          <a:bodyPr wrap="square" lIns="144000" tIns="0" anchor="t" anchorCtr="0"/>
          <a:lstStyle>
            <a:lvl1pPr>
              <a:lnSpc>
                <a:spcPct val="100000"/>
              </a:lnSpc>
              <a:spcBef>
                <a:spcPts val="0"/>
              </a:spcBef>
              <a:defRPr sz="2800"/>
            </a:lvl1pPr>
          </a:lstStyle>
          <a:p>
            <a:r>
              <a:rPr lang="en-GB" dirty="0"/>
              <a:t>Add title</a:t>
            </a:r>
          </a:p>
        </p:txBody>
      </p:sp>
      <p:grpSp>
        <p:nvGrpSpPr>
          <p:cNvPr id="10" name="Gruppieren 9"/>
          <p:cNvGrpSpPr/>
          <p:nvPr userDrawn="1"/>
        </p:nvGrpSpPr>
        <p:grpSpPr>
          <a:xfrm>
            <a:off x="144463" y="152401"/>
            <a:ext cx="11897959" cy="612775"/>
            <a:chOff x="144463" y="152401"/>
            <a:chExt cx="11897959" cy="612775"/>
          </a:xfrm>
          <a:solidFill>
            <a:schemeClr val="accent1"/>
          </a:solidFill>
        </p:grpSpPr>
        <p:sp>
          <p:nvSpPr>
            <p:cNvPr id="13" name="Rechteck 12"/>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eck 13"/>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hteck 14"/>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Untertitel 2"/>
          <p:cNvSpPr>
            <a:spLocks noGrp="1"/>
          </p:cNvSpPr>
          <p:nvPr>
            <p:ph type="subTitle" idx="1" hasCustomPrompt="1"/>
          </p:nvPr>
        </p:nvSpPr>
        <p:spPr bwMode="gray">
          <a:xfrm>
            <a:off x="323850" y="620714"/>
            <a:ext cx="11537950" cy="465726"/>
          </a:xfrm>
          <a:solidFill>
            <a:schemeClr val="bg1"/>
          </a:solidFill>
          <a:ln>
            <a:noFill/>
          </a:ln>
        </p:spPr>
        <p:txBody>
          <a:bodyPr lIns="151200" tIns="90000" anchor="t" anchorCtr="0"/>
          <a:lstStyle>
            <a:lvl1pPr marL="0" indent="0" algn="l">
              <a:lnSpc>
                <a:spcPct val="100000"/>
              </a:lnSpc>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add subtitle</a:t>
            </a:r>
          </a:p>
        </p:txBody>
      </p:sp>
      <p:pic>
        <p:nvPicPr>
          <p:cNvPr id="9" name="Bild 18" descr="g_eth_logo_kurz_neg_Schutzraum.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
        <p:nvSpPr>
          <p:cNvPr id="11" name="Textfeld 10"/>
          <p:cNvSpPr txBox="1"/>
          <p:nvPr userDrawn="1"/>
        </p:nvSpPr>
        <p:spPr>
          <a:xfrm>
            <a:off x="323850" y="6957490"/>
            <a:ext cx="8496298" cy="215444"/>
          </a:xfrm>
          <a:prstGeom prst="rect">
            <a:avLst/>
          </a:prstGeom>
          <a:noFill/>
        </p:spPr>
        <p:txBody>
          <a:bodyPr wrap="square" lIns="0" tIns="0" rIns="0" bIns="0" rtlCol="0">
            <a:spAutoFit/>
          </a:bodyPr>
          <a:lstStyle/>
          <a:p>
            <a:r>
              <a:rPr lang="en-GB" sz="1400" dirty="0">
                <a:solidFill>
                  <a:schemeClr val="tx1"/>
                </a:solidFill>
              </a:rPr>
              <a:t>Change picture: Select picture – right click – change picture</a:t>
            </a:r>
          </a:p>
        </p:txBody>
      </p:sp>
      <p:grpSp>
        <p:nvGrpSpPr>
          <p:cNvPr id="12" name="Gruppieren 11"/>
          <p:cNvGrpSpPr/>
          <p:nvPr userDrawn="1"/>
        </p:nvGrpSpPr>
        <p:grpSpPr>
          <a:xfrm>
            <a:off x="-377675" y="-385093"/>
            <a:ext cx="12418863" cy="7159750"/>
            <a:chOff x="-377675" y="-385093"/>
            <a:chExt cx="12418863" cy="7159750"/>
          </a:xfrm>
        </p:grpSpPr>
        <p:cxnSp>
          <p:nvCxnSpPr>
            <p:cNvPr id="16" name="Gerade Verbindung 15"/>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Gerade Verbindung 16"/>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19" name="Gerade Verbindung 18"/>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0" name="Gerade Verbindung 19"/>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1" name="Gerade Verbindung 20"/>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2" name="Gerade Verbindung 21"/>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3" name="Gerade Verbindung 22"/>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7" name="Gerade Verbindung 26"/>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0791819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
        <p:nvSpPr>
          <p:cNvPr id="2" name="Foliennummernplatzhalter 5">
            <a:extLst>
              <a:ext uri="{FF2B5EF4-FFF2-40B4-BE49-F238E27FC236}">
                <a16:creationId xmlns:a16="http://schemas.microsoft.com/office/drawing/2014/main" id="{99ECEAA7-6425-38F1-06C2-F0190E932ECD}"/>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4" name="Datumsplatzhalter 3">
            <a:extLst>
              <a:ext uri="{FF2B5EF4-FFF2-40B4-BE49-F238E27FC236}">
                <a16:creationId xmlns:a16="http://schemas.microsoft.com/office/drawing/2014/main" id="{E535BD24-EA4D-9D8C-607B-0C09553690FA}"/>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5" name="Fußzeilenplatzhalter 4">
            <a:extLst>
              <a:ext uri="{FF2B5EF4-FFF2-40B4-BE49-F238E27FC236}">
                <a16:creationId xmlns:a16="http://schemas.microsoft.com/office/drawing/2014/main" id="{7A2B9250-9307-EE84-2FB7-E1204A4B71AA}"/>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1353896245"/>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Inhalt 1-spalti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23850" y="2024064"/>
            <a:ext cx="11537950" cy="4210046"/>
          </a:xfrm>
        </p:spPr>
        <p:txBody>
          <a:bodyPr/>
          <a:lstStyle>
            <a:lvl1pPr>
              <a:defRPr/>
            </a:lvl1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4" name="Datumsplatzhalter 3"/>
          <p:cNvSpPr>
            <a:spLocks noGrp="1"/>
          </p:cNvSpPr>
          <p:nvPr>
            <p:ph type="dt" sz="half" idx="10"/>
          </p:nvPr>
        </p:nvSpPr>
        <p:spPr/>
        <p:txBody>
          <a:bodyPr/>
          <a:lstStyle/>
          <a:p>
            <a:fld id="{89163B62-A129-4E6E-A485-504DF2774939}"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7" name="Titel 6"/>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1029380379"/>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nhalt 2-spaltig">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323851" y="2024064"/>
            <a:ext cx="5577644"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marL="1077913" indent="-177800">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4" name="Inhaltsplatzhalter 3"/>
          <p:cNvSpPr>
            <a:spLocks noGrp="1"/>
          </p:cNvSpPr>
          <p:nvPr>
            <p:ph sz="half" idx="2" hasCustomPrompt="1"/>
          </p:nvPr>
        </p:nvSpPr>
        <p:spPr>
          <a:xfrm>
            <a:off x="6285565" y="2024064"/>
            <a:ext cx="5567205" cy="4213225"/>
          </a:xfrm>
        </p:spPr>
        <p:txBody>
          <a:bodyPr lIns="140400" rIns="0"/>
          <a:lstStyle>
            <a:lvl1pPr>
              <a:lnSpc>
                <a:spcPct val="100000"/>
              </a:lnSpc>
              <a:spcBef>
                <a:spcPts val="500"/>
              </a:spcBef>
              <a:defRPr sz="2000"/>
            </a:lvl1pPr>
            <a:lvl2pPr>
              <a:lnSpc>
                <a:spcPct val="100000"/>
              </a:lnSpc>
              <a:spcBef>
                <a:spcPts val="400"/>
              </a:spcBef>
              <a:defRPr sz="1800"/>
            </a:lvl2pPr>
            <a:lvl3pPr>
              <a:lnSpc>
                <a:spcPct val="100000"/>
              </a:lnSpc>
              <a:spcBef>
                <a:spcPts val="400"/>
              </a:spcBef>
              <a:defRPr sz="1600"/>
            </a:lvl3pPr>
            <a:lvl4pPr>
              <a:lnSpc>
                <a:spcPct val="100000"/>
              </a:lnSpc>
              <a:spcBef>
                <a:spcPts val="400"/>
              </a:spcBef>
              <a:defRPr sz="1400"/>
            </a:lvl4pPr>
            <a:lvl5pPr>
              <a:defRPr sz="1400"/>
            </a:lvl5pPr>
            <a:lvl6pPr>
              <a:defRPr sz="1800"/>
            </a:lvl6pPr>
            <a:lvl7pPr>
              <a:defRPr sz="1800"/>
            </a:lvl7pPr>
            <a:lvl8pPr>
              <a:defRPr sz="1800"/>
            </a:lvl8pPr>
            <a:lvl9pPr>
              <a:defRPr sz="1800"/>
            </a:lvl9p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p:txBody>
      </p:sp>
      <p:sp>
        <p:nvSpPr>
          <p:cNvPr id="5" name="Datumsplatzhalter 4"/>
          <p:cNvSpPr>
            <a:spLocks noGrp="1"/>
          </p:cNvSpPr>
          <p:nvPr>
            <p:ph type="dt" sz="half" idx="10"/>
          </p:nvPr>
        </p:nvSpPr>
        <p:spPr/>
        <p:txBody>
          <a:bodyPr/>
          <a:lstStyle/>
          <a:p>
            <a:fld id="{CF100AFC-4735-4F79-9AB8-4A708E39C82E}" type="datetime8">
              <a:rPr lang="en-CH" smtClean="0"/>
              <a:t>09/10/2023 11:07</a:t>
            </a:fld>
            <a:endParaRPr lang="en-GB" dirty="0"/>
          </a:p>
        </p:txBody>
      </p:sp>
      <p:sp>
        <p:nvSpPr>
          <p:cNvPr id="6" name="Fußzeilenplatzhalter 5"/>
          <p:cNvSpPr>
            <a:spLocks noGrp="1"/>
          </p:cNvSpPr>
          <p:nvPr>
            <p:ph type="ftr" sz="quarter" idx="11"/>
          </p:nvPr>
        </p:nvSpPr>
        <p:spPr/>
        <p:txBody>
          <a:bodyPr/>
          <a:lstStyle/>
          <a:p>
            <a:endParaRPr lang="en-GB" dirty="0"/>
          </a:p>
        </p:txBody>
      </p:sp>
      <p:sp>
        <p:nvSpPr>
          <p:cNvPr id="7" name="Foliennummernplatzhalter 6"/>
          <p:cNvSpPr>
            <a:spLocks noGrp="1"/>
          </p:cNvSpPr>
          <p:nvPr>
            <p:ph type="sldNum" sz="quarter" idx="12"/>
          </p:nvPr>
        </p:nvSpPr>
        <p:spPr/>
        <p:txBody>
          <a:bodyPr/>
          <a:lstStyle/>
          <a:p>
            <a:fld id="{6C6AE60A-B69C-4790-82F7-3882EDF23186}" type="slidenum">
              <a:rPr lang="en-GB" smtClean="0"/>
              <a:t>‹#›</a:t>
            </a:fld>
            <a:endParaRPr lang="en-GB" dirty="0"/>
          </a:p>
        </p:txBody>
      </p:sp>
      <p:sp>
        <p:nvSpPr>
          <p:cNvPr id="8" name="Titel 7"/>
          <p:cNvSpPr>
            <a:spLocks noGrp="1"/>
          </p:cNvSpPr>
          <p:nvPr>
            <p:ph type="title" hasCustomPrompt="1"/>
          </p:nvPr>
        </p:nvSpPr>
        <p:spPr>
          <a:xfrm>
            <a:off x="323850" y="620714"/>
            <a:ext cx="11537950" cy="972000"/>
          </a:xfrm>
          <a:solidFill>
            <a:schemeClr val="bg1"/>
          </a:solidFill>
        </p:spPr>
        <p:txBody>
          <a:bodyPr/>
          <a:lstStyle>
            <a:lvl1pPr>
              <a:defRPr/>
            </a:lvl1pPr>
          </a:lstStyle>
          <a:p>
            <a:r>
              <a:rPr lang="en-GB" dirty="0"/>
              <a:t>Add title</a:t>
            </a:r>
          </a:p>
        </p:txBody>
      </p:sp>
    </p:spTree>
    <p:extLst>
      <p:ext uri="{BB962C8B-B14F-4D97-AF65-F5344CB8AC3E}">
        <p14:creationId xmlns:p14="http://schemas.microsoft.com/office/powerpoint/2010/main" val="4057446467"/>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Inhalt Freifläche">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84FF539-D3FE-4CE2-8ECC-35BE9177A35B}"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sp>
        <p:nvSpPr>
          <p:cNvPr id="5" name="Titel 4"/>
          <p:cNvSpPr>
            <a:spLocks noGrp="1"/>
          </p:cNvSpPr>
          <p:nvPr>
            <p:ph type="title" hasCustomPrompt="1"/>
          </p:nvPr>
        </p:nvSpPr>
        <p:spPr>
          <a:xfrm>
            <a:off x="323850" y="620714"/>
            <a:ext cx="11537950" cy="972000"/>
          </a:xfrm>
        </p:spPr>
        <p:txBody>
          <a:bodyPr/>
          <a:lstStyle>
            <a:lvl1pPr>
              <a:defRPr/>
            </a:lvl1pPr>
          </a:lstStyle>
          <a:p>
            <a:r>
              <a:rPr lang="en-GB" dirty="0"/>
              <a:t>Add title</a:t>
            </a:r>
          </a:p>
        </p:txBody>
      </p:sp>
    </p:spTree>
    <p:extLst>
      <p:ext uri="{BB962C8B-B14F-4D97-AF65-F5344CB8AC3E}">
        <p14:creationId xmlns:p14="http://schemas.microsoft.com/office/powerpoint/2010/main" val="144268069"/>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nhalt Vollbi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3ECD46B6-88EC-4240-B2A4-A341F5A1086C}" type="datetime8">
              <a:rPr lang="en-CH" smtClean="0"/>
              <a:t>09/10/2023 11:07</a:t>
            </a:fld>
            <a:endParaRPr lang="en-GB" dirty="0"/>
          </a:p>
        </p:txBody>
      </p:sp>
      <p:sp>
        <p:nvSpPr>
          <p:cNvPr id="5" name="Fußzeilenplatzhalter 4"/>
          <p:cNvSpPr>
            <a:spLocks noGrp="1"/>
          </p:cNvSpPr>
          <p:nvPr>
            <p:ph type="ftr" sz="quarter" idx="11"/>
          </p:nvPr>
        </p:nvSpPr>
        <p:spPr/>
        <p:txBody>
          <a:bodyPr/>
          <a:lstStyle/>
          <a:p>
            <a:endParaRPr lang="en-GB" dirty="0"/>
          </a:p>
        </p:txBody>
      </p:sp>
      <p:sp>
        <p:nvSpPr>
          <p:cNvPr id="6" name="Foliennummernplatzhalter 5"/>
          <p:cNvSpPr>
            <a:spLocks noGrp="1"/>
          </p:cNvSpPr>
          <p:nvPr>
            <p:ph type="sldNum" sz="quarter" idx="12"/>
          </p:nvPr>
        </p:nvSpPr>
        <p:spPr/>
        <p:txBody>
          <a:bodyPr/>
          <a:lstStyle/>
          <a:p>
            <a:fld id="{6C6AE60A-B69C-4790-82F7-3882EDF23186}" type="slidenum">
              <a:rPr lang="en-GB" smtClean="0"/>
              <a:t>‹#›</a:t>
            </a:fld>
            <a:endParaRPr lang="en-GB" dirty="0"/>
          </a:p>
        </p:txBody>
      </p:sp>
      <p:sp>
        <p:nvSpPr>
          <p:cNvPr id="10" name="Bildplatzhalter 9"/>
          <p:cNvSpPr>
            <a:spLocks noGrp="1"/>
          </p:cNvSpPr>
          <p:nvPr>
            <p:ph type="pic" sz="quarter" idx="13" hasCustomPrompt="1"/>
          </p:nvPr>
        </p:nvSpPr>
        <p:spPr>
          <a:xfrm>
            <a:off x="323850" y="620713"/>
            <a:ext cx="11537950" cy="5607860"/>
          </a:xfrm>
          <a:noFill/>
        </p:spPr>
        <p:txBody>
          <a:bodyPr/>
          <a:lstStyle>
            <a:lvl1pPr marL="0" indent="0">
              <a:buNone/>
              <a:defRPr/>
            </a:lvl1pPr>
          </a:lstStyle>
          <a:p>
            <a:r>
              <a:rPr lang="en-US" dirty="0"/>
              <a:t>Add a picture by dragging it onto the icon or by clicking on the icon</a:t>
            </a:r>
          </a:p>
        </p:txBody>
      </p:sp>
    </p:spTree>
    <p:extLst>
      <p:ext uri="{BB962C8B-B14F-4D97-AF65-F5344CB8AC3E}">
        <p14:creationId xmlns:p14="http://schemas.microsoft.com/office/powerpoint/2010/main" val="972545763"/>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Datumsplatzhalter 1"/>
          <p:cNvSpPr>
            <a:spLocks noGrp="1"/>
          </p:cNvSpPr>
          <p:nvPr>
            <p:ph type="dt" sz="half" idx="10"/>
          </p:nvPr>
        </p:nvSpPr>
        <p:spPr/>
        <p:txBody>
          <a:bodyPr/>
          <a:lstStyle/>
          <a:p>
            <a:fld id="{989BDEBE-DAEC-465A-A364-64D8E06A2C7C}" type="datetime8">
              <a:rPr lang="en-CH" smtClean="0"/>
              <a:t>09/10/2023 11:07</a:t>
            </a:fld>
            <a:endParaRPr lang="en-GB" dirty="0"/>
          </a:p>
        </p:txBody>
      </p:sp>
      <p:sp>
        <p:nvSpPr>
          <p:cNvPr id="3" name="Fußzeilenplatzhalter 2"/>
          <p:cNvSpPr>
            <a:spLocks noGrp="1"/>
          </p:cNvSpPr>
          <p:nvPr>
            <p:ph type="ftr" sz="quarter" idx="11"/>
          </p:nvPr>
        </p:nvSpPr>
        <p:spPr/>
        <p:txBody>
          <a:bodyPr/>
          <a:lstStyle/>
          <a:p>
            <a:endParaRPr lang="en-GB" dirty="0"/>
          </a:p>
        </p:txBody>
      </p:sp>
      <p:sp>
        <p:nvSpPr>
          <p:cNvPr id="4" name="Foliennummernplatzhalter 3"/>
          <p:cNvSpPr>
            <a:spLocks noGrp="1"/>
          </p:cNvSpPr>
          <p:nvPr>
            <p:ph type="sldNum" sz="quarter" idx="12"/>
          </p:nvPr>
        </p:nvSpPr>
        <p:spPr/>
        <p:txBody>
          <a:bodyPr/>
          <a:lstStyle/>
          <a:p>
            <a:fld id="{6C6AE60A-B69C-4790-82F7-3882EDF23186}" type="slidenum">
              <a:rPr lang="en-GB" smtClean="0"/>
              <a:t>‹#›</a:t>
            </a:fld>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Tree>
    <p:extLst>
      <p:ext uri="{BB962C8B-B14F-4D97-AF65-F5344CB8AC3E}">
        <p14:creationId xmlns:p14="http://schemas.microsoft.com/office/powerpoint/2010/main" val="32587271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alt ohne Balken">
    <p:spTree>
      <p:nvGrpSpPr>
        <p:cNvPr id="1" name=""/>
        <p:cNvGrpSpPr/>
        <p:nvPr/>
      </p:nvGrpSpPr>
      <p:grpSpPr>
        <a:xfrm>
          <a:off x="0" y="0"/>
          <a:ext cx="0" cy="0"/>
          <a:chOff x="0" y="0"/>
          <a:chExt cx="0" cy="0"/>
        </a:xfrm>
      </p:grpSpPr>
      <p:sp>
        <p:nvSpPr>
          <p:cNvPr id="7" name="Rechteck 6"/>
          <p:cNvSpPr/>
          <p:nvPr userDrawn="1"/>
        </p:nvSpPr>
        <p:spPr bwMode="gray">
          <a:xfrm>
            <a:off x="0" y="0"/>
            <a:ext cx="12187238"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Bild 8" descr="eth_logo_kurz_po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306000"/>
            <a:ext cx="966978" cy="157734"/>
          </a:xfrm>
          <a:prstGeom prst="rect">
            <a:avLst/>
          </a:prstGeom>
        </p:spPr>
      </p:pic>
      <p:sp>
        <p:nvSpPr>
          <p:cNvPr id="10" name="Foliennummernplatzhalter 5">
            <a:extLst>
              <a:ext uri="{FF2B5EF4-FFF2-40B4-BE49-F238E27FC236}">
                <a16:creationId xmlns:a16="http://schemas.microsoft.com/office/drawing/2014/main" id="{780CE712-600C-E1C7-963C-C1760B403281}"/>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a:t>
            </a:fld>
            <a:endParaRPr lang="en-GB" dirty="0"/>
          </a:p>
        </p:txBody>
      </p:sp>
      <p:sp>
        <p:nvSpPr>
          <p:cNvPr id="14" name="Foliennummernplatzhalter 5">
            <a:extLst>
              <a:ext uri="{FF2B5EF4-FFF2-40B4-BE49-F238E27FC236}">
                <a16:creationId xmlns:a16="http://schemas.microsoft.com/office/drawing/2014/main" id="{84B45E90-4671-8E08-790B-4289A97D9003}"/>
              </a:ext>
            </a:extLst>
          </p:cNvPr>
          <p:cNvSpPr txBox="1">
            <a:spLocks/>
          </p:cNvSpPr>
          <p:nvPr userDrawn="1"/>
        </p:nvSpPr>
        <p:spPr>
          <a:xfrm>
            <a:off x="11777305" y="64611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a:t>
            </a:fld>
            <a:endParaRPr lang="en-GB" dirty="0"/>
          </a:p>
        </p:txBody>
      </p:sp>
      <p:sp>
        <p:nvSpPr>
          <p:cNvPr id="2" name="Datumsplatzhalter 3">
            <a:extLst>
              <a:ext uri="{FF2B5EF4-FFF2-40B4-BE49-F238E27FC236}">
                <a16:creationId xmlns:a16="http://schemas.microsoft.com/office/drawing/2014/main" id="{5DCEFF25-01B9-3A3F-180E-E299503ED689}"/>
              </a:ext>
            </a:extLst>
          </p:cNvPr>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3" name="Fußzeilenplatzhalter 4">
            <a:extLst>
              <a:ext uri="{FF2B5EF4-FFF2-40B4-BE49-F238E27FC236}">
                <a16:creationId xmlns:a16="http://schemas.microsoft.com/office/drawing/2014/main" id="{40AD0450-EBEC-7487-1B40-CF99015AE6D4}"/>
              </a:ext>
            </a:extLst>
          </p:cNvPr>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Tree>
    <p:extLst>
      <p:ext uri="{BB962C8B-B14F-4D97-AF65-F5344CB8AC3E}">
        <p14:creationId xmlns:p14="http://schemas.microsoft.com/office/powerpoint/2010/main" val="150638594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1.emf"/><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image" Target="../media/image1.emf"/><Relationship Id="rId5" Type="http://schemas.openxmlformats.org/officeDocument/2006/relationships/slideLayout" Target="../slideLayouts/slideLayout26.xml"/><Relationship Id="rId10" Type="http://schemas.openxmlformats.org/officeDocument/2006/relationships/theme" Target="../theme/theme3.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image" Target="../media/image1.emf"/><Relationship Id="rId5" Type="http://schemas.openxmlformats.org/officeDocument/2006/relationships/slideLayout" Target="../slideLayouts/slideLayout35.xml"/><Relationship Id="rId10" Type="http://schemas.openxmlformats.org/officeDocument/2006/relationships/theme" Target="../theme/theme4.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image" Target="../media/image1.emf"/><Relationship Id="rId5" Type="http://schemas.openxmlformats.org/officeDocument/2006/relationships/slideLayout" Target="../slideLayouts/slideLayout44.xml"/><Relationship Id="rId10" Type="http://schemas.openxmlformats.org/officeDocument/2006/relationships/theme" Target="../theme/theme5.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image" Target="../media/image1.emf"/><Relationship Id="rId5" Type="http://schemas.openxmlformats.org/officeDocument/2006/relationships/slideLayout" Target="../slideLayouts/slideLayout53.xml"/><Relationship Id="rId10" Type="http://schemas.openxmlformats.org/officeDocument/2006/relationships/theme" Target="../theme/theme6.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image" Target="../media/image1.emf"/><Relationship Id="rId5" Type="http://schemas.openxmlformats.org/officeDocument/2006/relationships/slideLayout" Target="../slideLayouts/slideLayout62.xml"/><Relationship Id="rId10" Type="http://schemas.openxmlformats.org/officeDocument/2006/relationships/theme" Target="../theme/theme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image" Target="../media/image1.emf"/><Relationship Id="rId5" Type="http://schemas.openxmlformats.org/officeDocument/2006/relationships/slideLayout" Target="../slideLayouts/slideLayout71.xml"/><Relationship Id="rId10" Type="http://schemas.openxmlformats.org/officeDocument/2006/relationships/theme" Target="../theme/theme8.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image" Target="../media/image1.emf"/><Relationship Id="rId5" Type="http://schemas.openxmlformats.org/officeDocument/2006/relationships/slideLayout" Target="../slideLayouts/slideLayout80.xml"/><Relationship Id="rId10" Type="http://schemas.openxmlformats.org/officeDocument/2006/relationships/theme" Target="../theme/theme9.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589419" y="6308726"/>
            <a:ext cx="862892" cy="468312"/>
          </a:xfrm>
          <a:prstGeom prst="rect">
            <a:avLst/>
          </a:prstGeom>
        </p:spPr>
        <p:txBody>
          <a:bodyPr vert="horz" wrap="none" lIns="0" tIns="0" rIns="0" bIns="0" rtlCol="0" anchor="ctr"/>
          <a:lstStyle>
            <a:lvl1pPr algn="ctr">
              <a:defRPr sz="800">
                <a:solidFill>
                  <a:schemeClr val="tx1"/>
                </a:solidFill>
              </a:defRPr>
            </a:lvl1pPr>
          </a:lstStyle>
          <a:p>
            <a:r>
              <a:rPr lang="en-US" dirty="0"/>
              <a:t>12/09/2023</a:t>
            </a:r>
            <a:endParaRPr lang="en-GB" dirty="0"/>
          </a:p>
        </p:txBody>
      </p:sp>
      <p:sp>
        <p:nvSpPr>
          <p:cNvPr id="5" name="Fußzeilenplatzhalter 4"/>
          <p:cNvSpPr>
            <a:spLocks noGrp="1"/>
          </p:cNvSpPr>
          <p:nvPr>
            <p:ph type="ftr" sz="quarter" idx="3"/>
          </p:nvPr>
        </p:nvSpPr>
        <p:spPr>
          <a:xfrm>
            <a:off x="6246019" y="6308726"/>
            <a:ext cx="4170806" cy="459776"/>
          </a:xfrm>
          <a:prstGeom prst="rect">
            <a:avLst/>
          </a:prstGeom>
        </p:spPr>
        <p:txBody>
          <a:bodyPr vert="horz" wrap="none" lIns="0" tIns="0" rIns="0" bIns="0" rtlCol="0" anchor="ctr"/>
          <a:lstStyle>
            <a:lvl1pPr algn="r">
              <a:defRPr sz="800">
                <a:solidFill>
                  <a:schemeClr val="tx1"/>
                </a:solidFill>
              </a:defRPr>
            </a:lvl1pPr>
          </a:lstStyle>
          <a:p>
            <a:endParaRPr lang="en-GB" dirty="0"/>
          </a:p>
          <a:p>
            <a:r>
              <a:rPr lang="en-GB" dirty="0"/>
              <a:t>Ursa Bernardic				Biel/Bienne 2023</a:t>
            </a:r>
          </a:p>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03819"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437019" y="6300189"/>
            <a:ext cx="88635"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pic>
        <p:nvPicPr>
          <p:cNvPr id="17" name="Bild 18" descr="g_eth_logo_kurz_neg_Schutzraum.eps"/>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pic>
        <p:nvPicPr>
          <p:cNvPr id="36" name="Picture 35"/>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30824" y="6300189"/>
            <a:ext cx="1425110" cy="47684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6" r:id="rId4"/>
    <p:sldLayoutId id="2147483650" r:id="rId5"/>
    <p:sldLayoutId id="2147483652" r:id="rId6"/>
    <p:sldLayoutId id="2147483655" r:id="rId7"/>
    <p:sldLayoutId id="2147483665" r:id="rId8"/>
    <p:sldLayoutId id="2147483668" r:id="rId9"/>
    <p:sldLayoutId id="2147483864" r:id="rId10"/>
    <p:sldLayoutId id="2147483865" r:id="rId11"/>
    <p:sldLayoutId id="2147483866" r:id="rId12"/>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A75D516E-C2A9-42D6-B57B-4583B115E228}"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4049504385"/>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6"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D937EDAF-2BF9-4436-93C9-0EA5A816956B}"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427652887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8"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1F757E09-8DF3-41DD-8E24-86E60548AF91}"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1514477690"/>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800"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383A71D8-9D5B-41D9-8F25-8889A1648670}"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4014925421"/>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2"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7A5DD976-49AD-4B9E-A3E0-920B5DE35B4B}"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3168872595"/>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4"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0815F61F-80C6-4106-9A77-D3376D83A5D6}"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4100797268"/>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6"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765555FF-DBEA-4443-96E9-3007AA0DCA0D}"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2656459872"/>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8"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8" name="Gruppieren 7"/>
          <p:cNvGrpSpPr/>
          <p:nvPr userDrawn="1"/>
        </p:nvGrpSpPr>
        <p:grpSpPr>
          <a:xfrm>
            <a:off x="-377675" y="-385093"/>
            <a:ext cx="12418863" cy="7159750"/>
            <a:chOff x="-377675" y="-385093"/>
            <a:chExt cx="12418863" cy="7159750"/>
          </a:xfrm>
        </p:grpSpPr>
        <p:cxnSp>
          <p:nvCxnSpPr>
            <p:cNvPr id="19" name="Gerade Verbindung 18"/>
            <p:cNvCxnSpPr/>
            <p:nvPr/>
          </p:nvCxnSpPr>
          <p:spPr>
            <a:xfrm rot="5400000">
              <a:off x="190800"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rot="5400000">
              <a:off x="1172813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Gerade Verbindung 23"/>
            <p:cNvCxnSpPr/>
            <p:nvPr userDrawn="1"/>
          </p:nvCxnSpPr>
          <p:spPr>
            <a:xfrm>
              <a:off x="-377675" y="3427045"/>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5" name="Gerade Verbindung 24"/>
            <p:cNvCxnSpPr/>
            <p:nvPr userDrawn="1"/>
          </p:nvCxnSpPr>
          <p:spPr>
            <a:xfrm>
              <a:off x="-377675" y="762794"/>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6" name="Gerade Verbindung 25"/>
            <p:cNvCxnSpPr/>
            <p:nvPr userDrawn="1"/>
          </p:nvCxnSpPr>
          <p:spPr>
            <a:xfrm>
              <a:off x="-377675" y="6304951"/>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8" name="Gerade Verbindung 27"/>
            <p:cNvCxnSpPr/>
            <p:nvPr userDrawn="1"/>
          </p:nvCxnSpPr>
          <p:spPr>
            <a:xfrm>
              <a:off x="-377675" y="6237242"/>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29" name="Gerade Verbindung 28"/>
            <p:cNvCxnSpPr/>
            <p:nvPr userDrawn="1"/>
          </p:nvCxnSpPr>
          <p:spPr>
            <a:xfrm>
              <a:off x="-377675" y="67746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0" name="Gerade Verbindung 29"/>
            <p:cNvCxnSpPr/>
            <p:nvPr/>
          </p:nvCxnSpPr>
          <p:spPr>
            <a:xfrm rot="5400000">
              <a:off x="596352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userDrawn="1"/>
          </p:nvCxnSpPr>
          <p:spPr>
            <a:xfrm>
              <a:off x="-377675" y="619432"/>
              <a:ext cx="262800" cy="1281"/>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2" name="Gerade Verbindung 31"/>
            <p:cNvCxnSpPr/>
            <p:nvPr userDrawn="1"/>
          </p:nvCxnSpPr>
          <p:spPr>
            <a:xfrm>
              <a:off x="-377675" y="2020566"/>
              <a:ext cx="262289"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3" name="Gerade Verbindung 32"/>
            <p:cNvCxnSpPr/>
            <p:nvPr userDrawn="1"/>
          </p:nvCxnSpPr>
          <p:spPr>
            <a:xfrm>
              <a:off x="-377675" y="4831557"/>
              <a:ext cx="262800" cy="0"/>
            </a:xfrm>
            <a:prstGeom prst="line">
              <a:avLst/>
            </a:prstGeom>
            <a:ln w="6350" cap="flat" cmpd="sng" algn="ctr">
              <a:solidFill>
                <a:srgbClr val="FF0066"/>
              </a:solidFill>
              <a:prstDash val="solid"/>
              <a:round/>
              <a:headEnd type="none" w="med" len="med"/>
              <a:tailEnd type="none" w="med" len="med"/>
            </a:ln>
            <a:effectLst/>
          </p:spPr>
          <p:style>
            <a:lnRef idx="1">
              <a:schemeClr val="accent4"/>
            </a:lnRef>
            <a:fillRef idx="0">
              <a:schemeClr val="accent4"/>
            </a:fillRef>
            <a:effectRef idx="0">
              <a:schemeClr val="accent4"/>
            </a:effectRef>
            <a:fontRef idx="minor">
              <a:schemeClr val="tx1"/>
            </a:fontRef>
          </p:style>
        </p:cxnSp>
        <p:cxnSp>
          <p:nvCxnSpPr>
            <p:cNvPr id="34" name="Gerade Verbindung 33"/>
            <p:cNvCxnSpPr/>
            <p:nvPr userDrawn="1"/>
          </p:nvCxnSpPr>
          <p:spPr>
            <a:xfrm rot="5400000">
              <a:off x="10959"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 Verbindung 34"/>
            <p:cNvCxnSpPr/>
            <p:nvPr userDrawn="1"/>
          </p:nvCxnSpPr>
          <p:spPr>
            <a:xfrm rot="5400000">
              <a:off x="11909273" y="-254209"/>
              <a:ext cx="262800" cy="1031"/>
            </a:xfrm>
            <a:prstGeom prst="line">
              <a:avLst/>
            </a:prstGeom>
            <a:ln w="6350" cap="flat" cmpd="sng" algn="ctr">
              <a:solidFill>
                <a:srgbClr val="FF00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0" name="Gruppieren 19"/>
          <p:cNvGrpSpPr/>
          <p:nvPr/>
        </p:nvGrpSpPr>
        <p:grpSpPr>
          <a:xfrm>
            <a:off x="144463" y="152401"/>
            <a:ext cx="11897959" cy="612775"/>
            <a:chOff x="144463" y="152401"/>
            <a:chExt cx="11897959" cy="612775"/>
          </a:xfrm>
          <a:solidFill>
            <a:schemeClr val="accent1"/>
          </a:solidFill>
        </p:grpSpPr>
        <p:sp>
          <p:nvSpPr>
            <p:cNvPr id="22" name="Rechteck 21"/>
            <p:cNvSpPr/>
            <p:nvPr userDrawn="1"/>
          </p:nvSpPr>
          <p:spPr>
            <a:xfrm>
              <a:off x="144463" y="152401"/>
              <a:ext cx="11896725" cy="47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hteck 22"/>
            <p:cNvSpPr/>
            <p:nvPr userDrawn="1"/>
          </p:nvSpPr>
          <p:spPr>
            <a:xfrm>
              <a:off x="144463" y="597695"/>
              <a:ext cx="186361"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hteck 26"/>
            <p:cNvSpPr/>
            <p:nvPr userDrawn="1"/>
          </p:nvSpPr>
          <p:spPr>
            <a:xfrm>
              <a:off x="11855222" y="597694"/>
              <a:ext cx="187200" cy="1674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 name="Datumsplatzhalter 3"/>
          <p:cNvSpPr>
            <a:spLocks noGrp="1"/>
          </p:cNvSpPr>
          <p:nvPr>
            <p:ph type="dt" sz="half" idx="2"/>
          </p:nvPr>
        </p:nvSpPr>
        <p:spPr>
          <a:xfrm>
            <a:off x="10916511" y="6308726"/>
            <a:ext cx="612000" cy="468312"/>
          </a:xfrm>
          <a:prstGeom prst="rect">
            <a:avLst/>
          </a:prstGeom>
        </p:spPr>
        <p:txBody>
          <a:bodyPr vert="horz" wrap="none" lIns="0" tIns="0" rIns="0" bIns="0" rtlCol="0" anchor="ctr"/>
          <a:lstStyle>
            <a:lvl1pPr algn="ctr">
              <a:defRPr sz="800">
                <a:solidFill>
                  <a:schemeClr val="tx1"/>
                </a:solidFill>
              </a:defRPr>
            </a:lvl1pPr>
          </a:lstStyle>
          <a:p>
            <a:fld id="{7341B232-3C69-4031-8A79-3EAF42ADCB71}" type="datetime8">
              <a:rPr lang="en-CH" smtClean="0"/>
              <a:t>09/10/2023 11:07</a:t>
            </a:fld>
            <a:endParaRPr lang="en-GB" dirty="0"/>
          </a:p>
        </p:txBody>
      </p:sp>
      <p:sp>
        <p:nvSpPr>
          <p:cNvPr id="5" name="Fußzeilenplatzhalter 4"/>
          <p:cNvSpPr>
            <a:spLocks noGrp="1"/>
          </p:cNvSpPr>
          <p:nvPr>
            <p:ph type="ftr" sz="quarter" idx="3"/>
          </p:nvPr>
        </p:nvSpPr>
        <p:spPr>
          <a:xfrm>
            <a:off x="6094413" y="6308726"/>
            <a:ext cx="4631883" cy="459776"/>
          </a:xfrm>
          <a:prstGeom prst="rect">
            <a:avLst/>
          </a:prstGeom>
        </p:spPr>
        <p:txBody>
          <a:bodyPr vert="horz" wrap="none" lIns="0" tIns="0" rIns="0" bIns="0" rtlCol="0" anchor="ctr"/>
          <a:lstStyle>
            <a:lvl1pPr algn="r">
              <a:defRPr sz="800">
                <a:solidFill>
                  <a:schemeClr val="tx1"/>
                </a:solidFill>
              </a:defRPr>
            </a:lvl1pPr>
          </a:lstStyle>
          <a:p>
            <a:endParaRPr lang="en-GB" dirty="0"/>
          </a:p>
        </p:txBody>
      </p:sp>
      <p:sp>
        <p:nvSpPr>
          <p:cNvPr id="6" name="Foliennummernplatzhalter 5"/>
          <p:cNvSpPr>
            <a:spLocks noGrp="1"/>
          </p:cNvSpPr>
          <p:nvPr>
            <p:ph type="sldNum" sz="quarter" idx="4"/>
          </p:nvPr>
        </p:nvSpPr>
        <p:spPr>
          <a:xfrm>
            <a:off x="11624905" y="6308726"/>
            <a:ext cx="355461" cy="468312"/>
          </a:xfrm>
          <a:prstGeom prst="rect">
            <a:avLst/>
          </a:prstGeom>
        </p:spPr>
        <p:txBody>
          <a:bodyPr vert="horz" wrap="none" lIns="0" tIns="0" rIns="0" bIns="0" rtlCol="0" anchor="ctr"/>
          <a:lstStyle>
            <a:lvl1pPr algn="ctr">
              <a:defRPr sz="800">
                <a:solidFill>
                  <a:schemeClr val="tx1"/>
                </a:solidFill>
              </a:defRPr>
            </a:lvl1pPr>
          </a:lstStyle>
          <a:p>
            <a:fld id="{6C6AE60A-B69C-4790-82F7-3882EDF23186}" type="slidenum">
              <a:rPr lang="en-GB" smtClean="0"/>
              <a:pPr/>
              <a:t>‹#›</a:t>
            </a:fld>
            <a:endParaRPr lang="en-GB" dirty="0"/>
          </a:p>
        </p:txBody>
      </p:sp>
      <p:sp>
        <p:nvSpPr>
          <p:cNvPr id="3" name="Textplatzhalter 2"/>
          <p:cNvSpPr>
            <a:spLocks noGrp="1"/>
          </p:cNvSpPr>
          <p:nvPr>
            <p:ph type="body" idx="1"/>
          </p:nvPr>
        </p:nvSpPr>
        <p:spPr>
          <a:xfrm>
            <a:off x="323850" y="2024064"/>
            <a:ext cx="11528919" cy="4213224"/>
          </a:xfrm>
          <a:prstGeom prst="rect">
            <a:avLst/>
          </a:prstGeom>
        </p:spPr>
        <p:txBody>
          <a:bodyPr vert="horz" lIns="140400" tIns="0" rIns="144000" bIns="0" rtlCol="0">
            <a:noAutofit/>
          </a:bodyPr>
          <a:lstStyle/>
          <a:p>
            <a:pPr lvl="0"/>
            <a:r>
              <a:rPr lang="en-GB" dirty="0" err="1"/>
              <a:t>Erste</a:t>
            </a:r>
            <a:r>
              <a:rPr lang="en-GB" dirty="0"/>
              <a:t> </a:t>
            </a:r>
            <a:r>
              <a:rPr lang="en-GB" dirty="0" err="1"/>
              <a:t>Ebene</a:t>
            </a:r>
            <a:endParaRPr lang="en-GB" dirty="0"/>
          </a:p>
          <a:p>
            <a:pPr lvl="1"/>
            <a:r>
              <a:rPr lang="en-GB" dirty="0" err="1"/>
              <a:t>Zweite</a:t>
            </a:r>
            <a:r>
              <a:rPr lang="en-GB" dirty="0"/>
              <a:t> </a:t>
            </a:r>
            <a:r>
              <a:rPr lang="en-GB" dirty="0" err="1"/>
              <a:t>Ebene</a:t>
            </a:r>
            <a:endParaRPr lang="en-GB" dirty="0"/>
          </a:p>
          <a:p>
            <a:pPr lvl="2"/>
            <a:r>
              <a:rPr lang="en-GB" dirty="0" err="1"/>
              <a:t>Dritte</a:t>
            </a:r>
            <a:r>
              <a:rPr lang="en-GB" dirty="0"/>
              <a:t> </a:t>
            </a:r>
            <a:r>
              <a:rPr lang="en-GB" dirty="0" err="1"/>
              <a:t>Ebene</a:t>
            </a:r>
            <a:endParaRPr lang="en-GB" dirty="0"/>
          </a:p>
          <a:p>
            <a:pPr lvl="3"/>
            <a:r>
              <a:rPr lang="en-GB" dirty="0" err="1"/>
              <a:t>Vierte</a:t>
            </a:r>
            <a:r>
              <a:rPr lang="en-GB" dirty="0"/>
              <a:t> </a:t>
            </a:r>
            <a:r>
              <a:rPr lang="en-GB" dirty="0" err="1"/>
              <a:t>Ebene</a:t>
            </a:r>
            <a:endParaRPr lang="en-GB" dirty="0"/>
          </a:p>
          <a:p>
            <a:pPr lvl="4"/>
            <a:r>
              <a:rPr lang="en-GB" dirty="0" err="1"/>
              <a:t>Fünfte</a:t>
            </a:r>
            <a:r>
              <a:rPr lang="en-GB" dirty="0"/>
              <a:t> </a:t>
            </a:r>
            <a:r>
              <a:rPr lang="en-GB" dirty="0" err="1"/>
              <a:t>Ebene</a:t>
            </a:r>
            <a:endParaRPr lang="en-GB" dirty="0"/>
          </a:p>
        </p:txBody>
      </p:sp>
      <p:sp>
        <p:nvSpPr>
          <p:cNvPr id="16" name="Textfeld 15"/>
          <p:cNvSpPr txBox="1"/>
          <p:nvPr/>
        </p:nvSpPr>
        <p:spPr>
          <a:xfrm>
            <a:off x="11536270" y="6300190"/>
            <a:ext cx="141222" cy="468312"/>
          </a:xfrm>
          <a:prstGeom prst="rect">
            <a:avLst/>
          </a:prstGeom>
          <a:noFill/>
        </p:spPr>
        <p:txBody>
          <a:bodyPr wrap="none" lIns="36000" rIns="36000" rtlCol="0" anchor="ctr" anchorCtr="0">
            <a:noAutofit/>
          </a:bodyPr>
          <a:lstStyle/>
          <a:p>
            <a:pPr algn="ctr"/>
            <a:r>
              <a:rPr lang="en-GB" sz="800" dirty="0"/>
              <a:t>|</a:t>
            </a:r>
          </a:p>
        </p:txBody>
      </p:sp>
      <p:sp>
        <p:nvSpPr>
          <p:cNvPr id="18" name="Textfeld 17"/>
          <p:cNvSpPr txBox="1"/>
          <p:nvPr/>
        </p:nvSpPr>
        <p:spPr>
          <a:xfrm>
            <a:off x="10779077" y="6300189"/>
            <a:ext cx="141222" cy="468312"/>
          </a:xfrm>
          <a:prstGeom prst="rect">
            <a:avLst/>
          </a:prstGeom>
          <a:noFill/>
        </p:spPr>
        <p:txBody>
          <a:bodyPr wrap="none" lIns="36000" rIns="36000" rtlCol="0" anchor="ctr" anchorCtr="0">
            <a:noAutofit/>
          </a:bodyPr>
          <a:lstStyle/>
          <a:p>
            <a:pPr algn="ctr"/>
            <a:r>
              <a:rPr lang="en-GB" sz="800" dirty="0"/>
              <a:t>|</a:t>
            </a:r>
          </a:p>
        </p:txBody>
      </p:sp>
      <p:sp>
        <p:nvSpPr>
          <p:cNvPr id="2" name="Titelplatzhalter 1"/>
          <p:cNvSpPr>
            <a:spLocks noGrp="1"/>
          </p:cNvSpPr>
          <p:nvPr>
            <p:ph type="title"/>
          </p:nvPr>
        </p:nvSpPr>
        <p:spPr bwMode="gray">
          <a:xfrm>
            <a:off x="323850" y="620714"/>
            <a:ext cx="11528920" cy="972000"/>
          </a:xfrm>
          <a:prstGeom prst="rect">
            <a:avLst/>
          </a:prstGeom>
          <a:solidFill>
            <a:schemeClr val="bg1"/>
          </a:solidFill>
        </p:spPr>
        <p:txBody>
          <a:bodyPr vert="horz" lIns="144000" tIns="54000" rIns="144000" bIns="0" rtlCol="0" anchor="t" anchorCtr="0">
            <a:noAutofit/>
          </a:bodyPr>
          <a:lstStyle/>
          <a:p>
            <a:r>
              <a:rPr lang="en-GB" dirty="0" err="1"/>
              <a:t>Titelmasterformat</a:t>
            </a:r>
            <a:r>
              <a:rPr lang="en-GB" dirty="0"/>
              <a:t> </a:t>
            </a:r>
            <a:r>
              <a:rPr lang="en-GB" dirty="0" err="1"/>
              <a:t>durch</a:t>
            </a:r>
            <a:r>
              <a:rPr lang="en-GB" dirty="0"/>
              <a:t> </a:t>
            </a:r>
            <a:r>
              <a:rPr lang="en-GB" dirty="0" err="1"/>
              <a:t>Klicken</a:t>
            </a:r>
            <a:r>
              <a:rPr lang="en-GB" dirty="0"/>
              <a:t> </a:t>
            </a:r>
            <a:r>
              <a:rPr lang="en-GB" dirty="0" err="1"/>
              <a:t>bearbeiten</a:t>
            </a:r>
            <a:endParaRPr lang="en-GB" dirty="0"/>
          </a:p>
        </p:txBody>
      </p:sp>
      <p:sp>
        <p:nvSpPr>
          <p:cNvPr id="7" name="Textfeld 6"/>
          <p:cNvSpPr txBox="1"/>
          <p:nvPr/>
        </p:nvSpPr>
        <p:spPr>
          <a:xfrm>
            <a:off x="323850" y="6308727"/>
            <a:ext cx="5769769" cy="459774"/>
          </a:xfrm>
          <a:prstGeom prst="rect">
            <a:avLst/>
          </a:prstGeom>
          <a:noFill/>
        </p:spPr>
        <p:txBody>
          <a:bodyPr wrap="square" lIns="0" rIns="0" rtlCol="0" anchor="ctr" anchorCtr="0">
            <a:noAutofit/>
          </a:bodyPr>
          <a:lstStyle/>
          <a:p>
            <a:r>
              <a:rPr lang="en-GB" sz="800" b="1" dirty="0"/>
              <a:t>Placeholder for organisational unit name / logo</a:t>
            </a:r>
            <a:br>
              <a:rPr lang="en-GB" sz="800" baseline="0" dirty="0"/>
            </a:br>
            <a:r>
              <a:rPr lang="en-GB" sz="800" baseline="0" dirty="0"/>
              <a:t>(edit in slide master via “View” &gt; “Slide Master”)</a:t>
            </a:r>
          </a:p>
        </p:txBody>
      </p:sp>
      <p:pic>
        <p:nvPicPr>
          <p:cNvPr id="17" name="Bild 18" descr="g_eth_logo_kurz_neg_Schutzraum.eps"/>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4000" y="306000"/>
            <a:ext cx="971061" cy="158400"/>
          </a:xfrm>
          <a:prstGeom prst="rect">
            <a:avLst/>
          </a:prstGeom>
        </p:spPr>
      </p:pic>
    </p:spTree>
    <p:extLst>
      <p:ext uri="{BB962C8B-B14F-4D97-AF65-F5344CB8AC3E}">
        <p14:creationId xmlns:p14="http://schemas.microsoft.com/office/powerpoint/2010/main" val="2300507993"/>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60" r:id="rId9"/>
  </p:sldLayoutIdLst>
  <p:transition>
    <p:fade/>
  </p:transition>
  <p:hf hdr="0" ftr="0" dt="0"/>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2" userDrawn="1">
          <p15:clr>
            <a:srgbClr val="F26B43"/>
          </p15:clr>
        </p15:guide>
        <p15:guide id="2" orient="horz" pos="2160" userDrawn="1">
          <p15:clr>
            <a:srgbClr val="F26B43"/>
          </p15:clr>
        </p15:guide>
        <p15:guide id="3" orient="horz" pos="1275" userDrawn="1">
          <p15:clr>
            <a:srgbClr val="F26B43"/>
          </p15:clr>
        </p15:guide>
        <p15:guide id="4" orient="horz" pos="391" userDrawn="1">
          <p15:clr>
            <a:srgbClr val="F26B43"/>
          </p15:clr>
        </p15:guide>
        <p15:guide id="5" orient="horz" pos="3045" userDrawn="1">
          <p15:clr>
            <a:srgbClr val="F26B43"/>
          </p15:clr>
        </p15:guide>
        <p15:guide id="6" orient="horz" pos="3929" userDrawn="1">
          <p15:clr>
            <a:srgbClr val="F26B43"/>
          </p15:clr>
        </p15:guide>
        <p15:guide id="7" pos="204" userDrawn="1">
          <p15:clr>
            <a:srgbClr val="F26B43"/>
          </p15:clr>
        </p15:guide>
        <p15:guide id="8" pos="7467" userDrawn="1">
          <p15:clr>
            <a:srgbClr val="F26B43"/>
          </p15:clr>
        </p15:guide>
        <p15:guide id="9" pos="7581" userDrawn="1">
          <p15:clr>
            <a:srgbClr val="F26B43"/>
          </p15:clr>
        </p15:guide>
        <p15:guide id="10" orient="horz" pos="3997" userDrawn="1">
          <p15:clr>
            <a:srgbClr val="F26B43"/>
          </p15:clr>
        </p15:guide>
        <p15:guide id="11" orient="horz" pos="426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9.sv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1.sv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sv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13.svg"/></Relationships>
</file>

<file path=ppt/slides/_rels/slide40.xml.rels><?xml version="1.0" encoding="UTF-8" standalone="yes"?>
<Relationships xmlns="http://schemas.openxmlformats.org/package/2006/relationships"><Relationship Id="rId3" Type="http://schemas.openxmlformats.org/officeDocument/2006/relationships/hyperlink" Target="https://www.sciencedirect.com/topics/social-sciences/probit-model"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Untertitel 18"/>
          <p:cNvSpPr>
            <a:spLocks noGrp="1"/>
          </p:cNvSpPr>
          <p:nvPr>
            <p:ph type="subTitle" idx="1"/>
          </p:nvPr>
        </p:nvSpPr>
        <p:spPr>
          <a:xfrm>
            <a:off x="323850" y="5085184"/>
            <a:ext cx="11537949" cy="1152104"/>
          </a:xfrm>
        </p:spPr>
        <p:txBody>
          <a:bodyPr/>
          <a:lstStyle/>
          <a:p>
            <a:r>
              <a:rPr lang="en-US" sz="1800" dirty="0">
                <a:latin typeface="Times New Roman" panose="02020603050405020304" pitchFamily="18" charset="0"/>
              </a:rPr>
              <a:t>Ursa Bernardic, Davide Cerruti, Massimo Filippini, Jonas Savelsberg, </a:t>
            </a:r>
            <a:r>
              <a:rPr lang="it-IT" sz="1800" dirty="0">
                <a:latin typeface="Times New Roman" panose="02020603050405020304" pitchFamily="18" charset="0"/>
              </a:rPr>
              <a:t>Giuseppe Ugazio</a:t>
            </a:r>
            <a:endParaRPr lang="en-US" sz="1800" dirty="0"/>
          </a:p>
        </p:txBody>
      </p:sp>
      <p:sp>
        <p:nvSpPr>
          <p:cNvPr id="18" name="Titel 17"/>
          <p:cNvSpPr>
            <a:spLocks noGrp="1"/>
          </p:cNvSpPr>
          <p:nvPr>
            <p:ph type="ctrTitle"/>
          </p:nvPr>
        </p:nvSpPr>
        <p:spPr>
          <a:xfrm>
            <a:off x="323850" y="3429000"/>
            <a:ext cx="11537949" cy="1656184"/>
          </a:xfrm>
        </p:spPr>
        <p:txBody>
          <a:bodyPr/>
          <a:lstStyle/>
          <a:p>
            <a:r>
              <a:rPr lang="en-GB" sz="2800" dirty="0"/>
              <a:t>Increasing Electric Vehicle </a:t>
            </a:r>
            <a:br>
              <a:rPr lang="en-GB" sz="2800" dirty="0"/>
            </a:br>
            <a:r>
              <a:rPr lang="en-GB" sz="2800" dirty="0"/>
              <a:t>adoption with personalized nudging</a:t>
            </a:r>
            <a:endParaRPr lang="en-US" sz="2800" noProof="0" dirty="0">
              <a:latin typeface="Bookman Old Style" panose="02050604050505020204" pitchFamily="18" charset="0"/>
            </a:endParaRPr>
          </a:p>
        </p:txBody>
      </p:sp>
      <p:pic>
        <p:nvPicPr>
          <p:cNvPr id="15" name="Bildplatzhalter 14"/>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0" r="30"/>
          <a:stretch>
            <a:fillRect/>
          </a:stretch>
        </p:blipFill>
        <p:spPr/>
      </p:pic>
      <p:pic>
        <p:nvPicPr>
          <p:cNvPr id="1026" name="Picture 2">
            <a:extLst>
              <a:ext uri="{FF2B5EF4-FFF2-40B4-BE49-F238E27FC236}">
                <a16:creationId xmlns:a16="http://schemas.microsoft.com/office/drawing/2014/main" id="{A04DDCD4-094F-8625-0FF4-B37927D311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2619" y="6237288"/>
            <a:ext cx="1843881" cy="528080"/>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5">
            <a:extLst>
              <a:ext uri="{FF2B5EF4-FFF2-40B4-BE49-F238E27FC236}">
                <a16:creationId xmlns:a16="http://schemas.microsoft.com/office/drawing/2014/main" id="{4988BF79-B082-DB69-2345-3115D1CE2700}"/>
              </a:ext>
            </a:extLst>
          </p:cNvPr>
          <p:cNvSpPr txBox="1">
            <a:spLocks/>
          </p:cNvSpPr>
          <p:nvPr/>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1</a:t>
            </a:fld>
            <a:endParaRPr lang="en-GB" dirty="0"/>
          </a:p>
        </p:txBody>
      </p:sp>
      <p:sp>
        <p:nvSpPr>
          <p:cNvPr id="3" name="Datumsplatzhalter 3">
            <a:extLst>
              <a:ext uri="{FF2B5EF4-FFF2-40B4-BE49-F238E27FC236}">
                <a16:creationId xmlns:a16="http://schemas.microsoft.com/office/drawing/2014/main" id="{E60C951D-C1DE-BD93-18EB-BA2EC346C70A}"/>
              </a:ext>
            </a:extLst>
          </p:cNvPr>
          <p:cNvSpPr>
            <a:spLocks noGrp="1"/>
          </p:cNvSpPr>
          <p:nvPr>
            <p:ph type="dt" sz="half" idx="2"/>
          </p:nvPr>
        </p:nvSpPr>
        <p:spPr>
          <a:xfrm>
            <a:off x="10589419" y="6308726"/>
            <a:ext cx="862892" cy="468312"/>
          </a:xfrm>
        </p:spPr>
        <p:txBody>
          <a:bodyPr/>
          <a:lstStyle/>
          <a:p>
            <a:r>
              <a:rPr lang="en-US" dirty="0"/>
              <a:t>12/09/2023</a:t>
            </a:r>
            <a:endParaRPr lang="en-GB" dirty="0"/>
          </a:p>
        </p:txBody>
      </p:sp>
      <p:sp>
        <p:nvSpPr>
          <p:cNvPr id="7" name="Fußzeilenplatzhalter 6">
            <a:extLst>
              <a:ext uri="{FF2B5EF4-FFF2-40B4-BE49-F238E27FC236}">
                <a16:creationId xmlns:a16="http://schemas.microsoft.com/office/drawing/2014/main" id="{C88AF83F-84EC-FED8-5A95-727A20CD501F}"/>
              </a:ext>
            </a:extLst>
          </p:cNvPr>
          <p:cNvSpPr txBox="1">
            <a:spLocks/>
          </p:cNvSpPr>
          <p:nvPr/>
        </p:nvSpPr>
        <p:spPr>
          <a:xfrm>
            <a:off x="7312819" y="6479637"/>
            <a:ext cx="3104006" cy="207962"/>
          </a:xfrm>
          <a:prstGeom prst="rect">
            <a:avLst/>
          </a:prstGeom>
        </p:spPr>
        <p:txBody>
          <a:bodyPr vert="horz" lIns="140400" tIns="0" rIns="144000" bIns="0" rtlCol="0">
            <a:noAutofit/>
          </a:bodyPr>
          <a:lstStyle>
            <a:lvl1pPr marL="361950" indent="-361950" algn="l" defTabSz="914400" rtl="0" eaLnBrk="1" latinLnBrk="0" hangingPunct="1">
              <a:lnSpc>
                <a:spcPct val="100000"/>
              </a:lnSpc>
              <a:spcBef>
                <a:spcPts val="500"/>
              </a:spcBef>
              <a:buClr>
                <a:schemeClr val="accent1"/>
              </a:buClr>
              <a:buFont typeface="Wingdings" pitchFamily="2" charset="2"/>
              <a:buChar char="§"/>
              <a:defRPr sz="2400" kern="1200">
                <a:solidFill>
                  <a:schemeClr val="tx1"/>
                </a:solidFill>
                <a:latin typeface="+mn-lt"/>
                <a:ea typeface="+mn-ea"/>
                <a:cs typeface="+mn-cs"/>
              </a:defRPr>
            </a:lvl1pPr>
            <a:lvl2pPr marL="627063" indent="-265113" algn="l" defTabSz="914400" rtl="0" eaLnBrk="1" latinLnBrk="0" hangingPunct="1">
              <a:lnSpc>
                <a:spcPct val="100000"/>
              </a:lnSpc>
              <a:spcBef>
                <a:spcPts val="400"/>
              </a:spcBef>
              <a:buClr>
                <a:schemeClr val="accent1"/>
              </a:buClr>
              <a:buFont typeface="Wingdings" pitchFamily="2" charset="2"/>
              <a:buChar char="§"/>
              <a:defRPr sz="2000" kern="1200">
                <a:solidFill>
                  <a:schemeClr val="tx1"/>
                </a:solidFill>
                <a:latin typeface="+mn-lt"/>
                <a:ea typeface="+mn-ea"/>
                <a:cs typeface="+mn-cs"/>
              </a:defRPr>
            </a:lvl2pPr>
            <a:lvl3pPr marL="893763" indent="-266700" algn="l" defTabSz="914400" rtl="0" eaLnBrk="1" latinLnBrk="0" hangingPunct="1">
              <a:lnSpc>
                <a:spcPct val="100000"/>
              </a:lnSpc>
              <a:spcBef>
                <a:spcPts val="400"/>
              </a:spcBef>
              <a:buClr>
                <a:schemeClr val="accent1"/>
              </a:buClr>
              <a:buFont typeface="Wingdings" pitchFamily="2" charset="2"/>
              <a:buChar char="§"/>
              <a:defRPr sz="1800" kern="1200">
                <a:solidFill>
                  <a:schemeClr val="tx1"/>
                </a:solidFill>
                <a:latin typeface="+mn-lt"/>
                <a:ea typeface="+mn-ea"/>
                <a:cs typeface="+mn-cs"/>
              </a:defRPr>
            </a:lvl3pPr>
            <a:lvl4pPr marL="1077913" indent="-177800" algn="l" defTabSz="914400" rtl="0" eaLnBrk="1" latinLnBrk="0" hangingPunct="1">
              <a:lnSpc>
                <a:spcPct val="100000"/>
              </a:lnSpc>
              <a:spcBef>
                <a:spcPts val="400"/>
              </a:spcBef>
              <a:buClr>
                <a:schemeClr val="accent1"/>
              </a:buClr>
              <a:buFont typeface="Wingdings" pitchFamily="2" charset="2"/>
              <a:buChar char="§"/>
              <a:defRPr sz="1600" kern="1200">
                <a:solidFill>
                  <a:schemeClr val="tx1"/>
                </a:solidFill>
                <a:latin typeface="+mn-lt"/>
                <a:ea typeface="+mn-ea"/>
                <a:cs typeface="+mn-cs"/>
              </a:defRPr>
            </a:lvl4pPr>
            <a:lvl5pPr marL="1262063" indent="-184150" algn="l" defTabSz="914400" rtl="0" eaLnBrk="1" latinLnBrk="0" hangingPunct="1">
              <a:lnSpc>
                <a:spcPct val="100000"/>
              </a:lnSpc>
              <a:spcBef>
                <a:spcPts val="400"/>
              </a:spcBef>
              <a:buClr>
                <a:schemeClr val="accent1"/>
              </a:buClr>
              <a:buFont typeface="Wingdings"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900" dirty="0"/>
              <a:t>Mobility Research and Innovation in Switzerland</a:t>
            </a:r>
            <a:endParaRPr lang="en-GB" sz="900" dirty="0"/>
          </a:p>
        </p:txBody>
      </p:sp>
    </p:spTree>
    <p:extLst>
      <p:ext uri="{BB962C8B-B14F-4D97-AF65-F5344CB8AC3E}">
        <p14:creationId xmlns:p14="http://schemas.microsoft.com/office/powerpoint/2010/main" val="243356717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6649" y="616926"/>
            <a:ext cx="11501705" cy="971620"/>
          </a:xfrm>
        </p:spPr>
        <p:txBody>
          <a:bodyPr>
            <a:normAutofit/>
          </a:bodyPr>
          <a:lstStyle/>
          <a:p>
            <a:r>
              <a:rPr lang="de-CH" dirty="0"/>
              <a:t>Method: </a:t>
            </a:r>
            <a:r>
              <a:rPr lang="de-CH" dirty="0" err="1"/>
              <a:t>stated</a:t>
            </a:r>
            <a:r>
              <a:rPr lang="de-CH" dirty="0"/>
              <a:t> </a:t>
            </a:r>
            <a:r>
              <a:rPr lang="de-CH" dirty="0" err="1"/>
              <a:t>choice</a:t>
            </a:r>
            <a:r>
              <a:rPr lang="de-CH" dirty="0"/>
              <a:t> </a:t>
            </a:r>
            <a:r>
              <a:rPr lang="de-CH" dirty="0" err="1"/>
              <a:t>approach</a:t>
            </a:r>
            <a:r>
              <a:rPr lang="de-CH" dirty="0"/>
              <a:t> </a:t>
            </a:r>
            <a:r>
              <a:rPr lang="de-CH" dirty="0" err="1"/>
              <a:t>combined</a:t>
            </a:r>
            <a:r>
              <a:rPr lang="de-CH" dirty="0"/>
              <a:t> </a:t>
            </a:r>
            <a:r>
              <a:rPr lang="de-CH" dirty="0" err="1"/>
              <a:t>with</a:t>
            </a:r>
            <a:r>
              <a:rPr lang="de-CH" dirty="0"/>
              <a:t> a </a:t>
            </a:r>
            <a:r>
              <a:rPr lang="de-CH" dirty="0" err="1"/>
              <a:t>randomized</a:t>
            </a:r>
            <a:r>
              <a:rPr lang="de-CH" dirty="0"/>
              <a:t> </a:t>
            </a:r>
            <a:r>
              <a:rPr lang="de-CH" dirty="0" err="1"/>
              <a:t>control</a:t>
            </a:r>
            <a:r>
              <a:rPr lang="de-CH" dirty="0"/>
              <a:t> </a:t>
            </a:r>
            <a:r>
              <a:rPr lang="de-CH" dirty="0" err="1"/>
              <a:t>trial</a:t>
            </a:r>
            <a:endParaRPr lang="en-GB" dirty="0">
              <a:latin typeface="Bookman Old Style" panose="02050604050505020204" pitchFamily="18" charset="0"/>
            </a:endParaRPr>
          </a:p>
        </p:txBody>
      </p:sp>
      <p:sp>
        <p:nvSpPr>
          <p:cNvPr id="7" name="Rounded Rectangle 6">
            <a:extLst>
              <a:ext uri="{FF2B5EF4-FFF2-40B4-BE49-F238E27FC236}">
                <a16:creationId xmlns:a16="http://schemas.microsoft.com/office/drawing/2014/main" id="{2B6BC81B-9684-5942-B157-C8D9CE2BB0C7}"/>
              </a:ext>
            </a:extLst>
          </p:cNvPr>
          <p:cNvSpPr/>
          <p:nvPr/>
        </p:nvSpPr>
        <p:spPr>
          <a:xfrm>
            <a:off x="582870" y="3880028"/>
            <a:ext cx="4246306" cy="935738"/>
          </a:xfrm>
          <a:prstGeom prst="roundRect">
            <a:avLst/>
          </a:prstGeom>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999" b="1" dirty="0">
                <a:latin typeface="Calibri" panose="020F0502020204030204" pitchFamily="34" charset="0"/>
                <a:ea typeface="Calibri" panose="020F0502020204030204" pitchFamily="34" charset="0"/>
                <a:cs typeface="Calibri" panose="020F0502020204030204" pitchFamily="34" charset="0"/>
              </a:rPr>
              <a:t>Control group</a:t>
            </a:r>
          </a:p>
        </p:txBody>
      </p:sp>
      <p:sp>
        <p:nvSpPr>
          <p:cNvPr id="10" name="Rounded Rectangle 9">
            <a:extLst>
              <a:ext uri="{FF2B5EF4-FFF2-40B4-BE49-F238E27FC236}">
                <a16:creationId xmlns:a16="http://schemas.microsoft.com/office/drawing/2014/main" id="{E94F21AF-9CAA-3D48-AFEC-8EDE9CE762C6}"/>
              </a:ext>
            </a:extLst>
          </p:cNvPr>
          <p:cNvSpPr/>
          <p:nvPr/>
        </p:nvSpPr>
        <p:spPr>
          <a:xfrm>
            <a:off x="6467050" y="3873729"/>
            <a:ext cx="4451488" cy="935738"/>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99" b="1" dirty="0">
                <a:latin typeface="Calibri" panose="020F0502020204030204" pitchFamily="34" charset="0"/>
                <a:ea typeface="Calibri" panose="020F0502020204030204" pitchFamily="34" charset="0"/>
                <a:cs typeface="Calibri" panose="020F0502020204030204" pitchFamily="34" charset="0"/>
              </a:rPr>
              <a:t>Treated groups</a:t>
            </a:r>
          </a:p>
        </p:txBody>
      </p:sp>
      <p:sp>
        <p:nvSpPr>
          <p:cNvPr id="11" name="Rounded Rectangle 10">
            <a:extLst>
              <a:ext uri="{FF2B5EF4-FFF2-40B4-BE49-F238E27FC236}">
                <a16:creationId xmlns:a16="http://schemas.microsoft.com/office/drawing/2014/main" id="{A8B52265-31C5-1B46-88BE-9AEA81342359}"/>
              </a:ext>
            </a:extLst>
          </p:cNvPr>
          <p:cNvSpPr/>
          <p:nvPr/>
        </p:nvSpPr>
        <p:spPr>
          <a:xfrm>
            <a:off x="8497759" y="2372245"/>
            <a:ext cx="2437448" cy="100771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99" b="1"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3 personalized treatments</a:t>
            </a:r>
          </a:p>
        </p:txBody>
      </p:sp>
      <p:sp>
        <p:nvSpPr>
          <p:cNvPr id="12" name="Rounded Rectangle 11">
            <a:extLst>
              <a:ext uri="{FF2B5EF4-FFF2-40B4-BE49-F238E27FC236}">
                <a16:creationId xmlns:a16="http://schemas.microsoft.com/office/drawing/2014/main" id="{CEA049CC-D63D-D647-8CB3-8FA7FF90108F}"/>
              </a:ext>
            </a:extLst>
          </p:cNvPr>
          <p:cNvSpPr/>
          <p:nvPr/>
        </p:nvSpPr>
        <p:spPr>
          <a:xfrm>
            <a:off x="3205516" y="1715371"/>
            <a:ext cx="5027234" cy="668055"/>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99" b="1" dirty="0">
                <a:solidFill>
                  <a:srgbClr val="1F407A"/>
                </a:solidFill>
                <a:latin typeface="Calibri" panose="020F0502020204030204" pitchFamily="34" charset="0"/>
                <a:ea typeface="Calibri" panose="020F0502020204030204" pitchFamily="34" charset="0"/>
                <a:cs typeface="Calibri" panose="020F0502020204030204" pitchFamily="34" charset="0"/>
              </a:rPr>
              <a:t>Sample of consumers active on the platform </a:t>
            </a:r>
            <a:r>
              <a:rPr lang="en-US" sz="1999" b="1" dirty="0" err="1">
                <a:solidFill>
                  <a:srgbClr val="1F407A"/>
                </a:solidFill>
                <a:latin typeface="Calibri" panose="020F0502020204030204" pitchFamily="34" charset="0"/>
                <a:ea typeface="Calibri" panose="020F0502020204030204" pitchFamily="34" charset="0"/>
                <a:cs typeface="Calibri" panose="020F0502020204030204" pitchFamily="34" charset="0"/>
              </a:rPr>
              <a:t>Profilic</a:t>
            </a:r>
            <a:endParaRPr lang="en-US" sz="1999" b="1" dirty="0">
              <a:solidFill>
                <a:srgbClr val="1F407A"/>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Left Arrow 16">
            <a:extLst>
              <a:ext uri="{FF2B5EF4-FFF2-40B4-BE49-F238E27FC236}">
                <a16:creationId xmlns:a16="http://schemas.microsoft.com/office/drawing/2014/main" id="{577D998D-1441-F947-A0A4-D28EE9C5F395}"/>
              </a:ext>
            </a:extLst>
          </p:cNvPr>
          <p:cNvSpPr/>
          <p:nvPr/>
        </p:nvSpPr>
        <p:spPr>
          <a:xfrm rot="18252044">
            <a:off x="3756302" y="3161260"/>
            <a:ext cx="1285900" cy="182981"/>
          </a:xfrm>
          <a:prstGeom prst="leftArrow">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rgbClr val="00B0F0"/>
              </a:solidFill>
            </a:endParaRPr>
          </a:p>
        </p:txBody>
      </p:sp>
      <p:sp>
        <p:nvSpPr>
          <p:cNvPr id="18" name="TextBox 17">
            <a:extLst>
              <a:ext uri="{FF2B5EF4-FFF2-40B4-BE49-F238E27FC236}">
                <a16:creationId xmlns:a16="http://schemas.microsoft.com/office/drawing/2014/main" id="{001B28AA-B3D5-0249-81C2-5C867F026B23}"/>
              </a:ext>
            </a:extLst>
          </p:cNvPr>
          <p:cNvSpPr txBox="1"/>
          <p:nvPr/>
        </p:nvSpPr>
        <p:spPr>
          <a:xfrm>
            <a:off x="4666542" y="2648699"/>
            <a:ext cx="2034834" cy="707609"/>
          </a:xfrm>
          <a:prstGeom prst="rect">
            <a:avLst/>
          </a:prstGeom>
          <a:noFill/>
        </p:spPr>
        <p:txBody>
          <a:bodyPr wrap="square" rtlCol="0">
            <a:spAutoFit/>
          </a:bodyPr>
          <a:lstStyle/>
          <a:p>
            <a:pPr algn="ctr"/>
            <a:r>
              <a:rPr lang="en-US" sz="1999" i="1" dirty="0">
                <a:latin typeface="Calibri" panose="020F0502020204030204" pitchFamily="34" charset="0"/>
                <a:ea typeface="Calibri" panose="020F0502020204030204" pitchFamily="34" charset="0"/>
                <a:cs typeface="Calibri" panose="020F0502020204030204" pitchFamily="34" charset="0"/>
              </a:rPr>
              <a:t>Random assignment</a:t>
            </a:r>
          </a:p>
        </p:txBody>
      </p:sp>
      <p:sp>
        <p:nvSpPr>
          <p:cNvPr id="21" name="Left Arrow 20">
            <a:extLst>
              <a:ext uri="{FF2B5EF4-FFF2-40B4-BE49-F238E27FC236}">
                <a16:creationId xmlns:a16="http://schemas.microsoft.com/office/drawing/2014/main" id="{7C347282-B004-FD48-B00E-A5332DB33DBE}"/>
              </a:ext>
            </a:extLst>
          </p:cNvPr>
          <p:cNvSpPr/>
          <p:nvPr/>
        </p:nvSpPr>
        <p:spPr>
          <a:xfrm rot="14069433">
            <a:off x="6245830" y="3154582"/>
            <a:ext cx="1285900" cy="182981"/>
          </a:xfrm>
          <a:prstGeom prst="lef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0" name="Rounded Rectangle 29">
            <a:extLst>
              <a:ext uri="{FF2B5EF4-FFF2-40B4-BE49-F238E27FC236}">
                <a16:creationId xmlns:a16="http://schemas.microsoft.com/office/drawing/2014/main" id="{51F261B2-CE99-7D41-8A82-D0D64B253312}"/>
              </a:ext>
            </a:extLst>
          </p:cNvPr>
          <p:cNvSpPr/>
          <p:nvPr/>
        </p:nvSpPr>
        <p:spPr>
          <a:xfrm>
            <a:off x="2208937" y="5405881"/>
            <a:ext cx="7595156" cy="100771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99" b="1"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Comparison of the outcome variable of the groups</a:t>
            </a:r>
          </a:p>
        </p:txBody>
      </p:sp>
      <p:sp>
        <p:nvSpPr>
          <p:cNvPr id="8" name="Down Arrow 7"/>
          <p:cNvSpPr/>
          <p:nvPr/>
        </p:nvSpPr>
        <p:spPr>
          <a:xfrm>
            <a:off x="8226385" y="4992026"/>
            <a:ext cx="228511" cy="457021"/>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3" name="Down Arrow 22"/>
          <p:cNvSpPr/>
          <p:nvPr/>
        </p:nvSpPr>
        <p:spPr>
          <a:xfrm>
            <a:off x="3187301" y="4900315"/>
            <a:ext cx="228511" cy="457021"/>
          </a:xfrm>
          <a:prstGeom prst="downArrow">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9" name="Down Arrow 8"/>
          <p:cNvSpPr/>
          <p:nvPr/>
        </p:nvSpPr>
        <p:spPr>
          <a:xfrm>
            <a:off x="9602227" y="3421798"/>
            <a:ext cx="228511" cy="380851"/>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2" name="TextBox 1">
            <a:extLst>
              <a:ext uri="{FF2B5EF4-FFF2-40B4-BE49-F238E27FC236}">
                <a16:creationId xmlns:a16="http://schemas.microsoft.com/office/drawing/2014/main" id="{2C73874B-1AF7-E539-7A2C-63DDCEF58F2C}"/>
              </a:ext>
            </a:extLst>
          </p:cNvPr>
          <p:cNvSpPr txBox="1"/>
          <p:nvPr/>
        </p:nvSpPr>
        <p:spPr>
          <a:xfrm>
            <a:off x="3914343" y="2797281"/>
            <a:ext cx="529900" cy="369332"/>
          </a:xfrm>
          <a:prstGeom prst="rect">
            <a:avLst/>
          </a:prstGeom>
          <a:noFill/>
        </p:spPr>
        <p:txBody>
          <a:bodyPr wrap="square" rtlCol="0">
            <a:spAutoFit/>
          </a:bodyPr>
          <a:lstStyle/>
          <a:p>
            <a:r>
              <a:rPr lang="en-US" dirty="0"/>
              <a:t>1/4</a:t>
            </a:r>
          </a:p>
        </p:txBody>
      </p:sp>
      <p:sp>
        <p:nvSpPr>
          <p:cNvPr id="6" name="TextBox 5">
            <a:extLst>
              <a:ext uri="{FF2B5EF4-FFF2-40B4-BE49-F238E27FC236}">
                <a16:creationId xmlns:a16="http://schemas.microsoft.com/office/drawing/2014/main" id="{81747F4F-4448-009C-7C5D-B85835002ED0}"/>
              </a:ext>
            </a:extLst>
          </p:cNvPr>
          <p:cNvSpPr txBox="1"/>
          <p:nvPr/>
        </p:nvSpPr>
        <p:spPr>
          <a:xfrm>
            <a:off x="6888780" y="2797281"/>
            <a:ext cx="564539" cy="369332"/>
          </a:xfrm>
          <a:prstGeom prst="rect">
            <a:avLst/>
          </a:prstGeom>
          <a:noFill/>
        </p:spPr>
        <p:txBody>
          <a:bodyPr wrap="square" rtlCol="0">
            <a:spAutoFit/>
          </a:bodyPr>
          <a:lstStyle/>
          <a:p>
            <a:r>
              <a:rPr lang="en-US" dirty="0"/>
              <a:t>3/4</a:t>
            </a:r>
          </a:p>
        </p:txBody>
      </p:sp>
      <p:sp>
        <p:nvSpPr>
          <p:cNvPr id="20" name="Fußzeilenplatzhalter 6">
            <a:extLst>
              <a:ext uri="{FF2B5EF4-FFF2-40B4-BE49-F238E27FC236}">
                <a16:creationId xmlns:a16="http://schemas.microsoft.com/office/drawing/2014/main" id="{4E4BF705-C910-937F-EB28-5CA61A928500}"/>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3" name="Datumsplatzhalter 3">
            <a:extLst>
              <a:ext uri="{FF2B5EF4-FFF2-40B4-BE49-F238E27FC236}">
                <a16:creationId xmlns:a16="http://schemas.microsoft.com/office/drawing/2014/main" id="{98E6DE72-72C5-D7E6-E56A-636F36C7E094}"/>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995606634"/>
      </p:ext>
    </p:extLst>
  </p:cSld>
  <p:clrMapOvr>
    <a:masterClrMapping/>
  </p:clrMapOvr>
  <p:transition advTm="101498">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49ECC-2208-C3E6-9670-F205B4E7FA46}"/>
              </a:ext>
            </a:extLst>
          </p:cNvPr>
          <p:cNvSpPr>
            <a:spLocks noGrp="1"/>
          </p:cNvSpPr>
          <p:nvPr>
            <p:ph type="title"/>
          </p:nvPr>
        </p:nvSpPr>
        <p:spPr>
          <a:xfrm>
            <a:off x="323850" y="620713"/>
            <a:ext cx="10511492" cy="827087"/>
          </a:xfrm>
        </p:spPr>
        <p:txBody>
          <a:bodyPr/>
          <a:lstStyle/>
          <a:p>
            <a:r>
              <a:rPr lang="de-CH" dirty="0"/>
              <a:t>Treatments</a:t>
            </a:r>
          </a:p>
        </p:txBody>
      </p:sp>
      <p:sp>
        <p:nvSpPr>
          <p:cNvPr id="3" name="Content Placeholder 2">
            <a:extLst>
              <a:ext uri="{FF2B5EF4-FFF2-40B4-BE49-F238E27FC236}">
                <a16:creationId xmlns:a16="http://schemas.microsoft.com/office/drawing/2014/main" id="{93D2BAA4-CBAA-97E7-24F4-4B10A5353094}"/>
              </a:ext>
            </a:extLst>
          </p:cNvPr>
          <p:cNvSpPr>
            <a:spLocks noGrp="1"/>
          </p:cNvSpPr>
          <p:nvPr>
            <p:ph idx="1"/>
          </p:nvPr>
        </p:nvSpPr>
        <p:spPr>
          <a:xfrm>
            <a:off x="758391" y="1574559"/>
            <a:ext cx="10925461" cy="4349638"/>
          </a:xfrm>
        </p:spPr>
        <p:txBody>
          <a:bodyPr>
            <a:normAutofit lnSpcReduction="10000"/>
          </a:bodyPr>
          <a:lstStyle/>
          <a:p>
            <a:r>
              <a:rPr lang="de-CH" dirty="0" err="1"/>
              <a:t>We</a:t>
            </a:r>
            <a:r>
              <a:rPr lang="de-CH" dirty="0"/>
              <a:t> </a:t>
            </a:r>
            <a:r>
              <a:rPr lang="de-CH" dirty="0" err="1"/>
              <a:t>collect</a:t>
            </a:r>
            <a:r>
              <a:rPr lang="de-CH" dirty="0"/>
              <a:t> in </a:t>
            </a:r>
            <a:r>
              <a:rPr lang="de-CH" dirty="0" err="1"/>
              <a:t>the</a:t>
            </a:r>
            <a:r>
              <a:rPr lang="de-CH" dirty="0"/>
              <a:t> </a:t>
            </a:r>
            <a:r>
              <a:rPr lang="de-CH" dirty="0" err="1"/>
              <a:t>first</a:t>
            </a:r>
            <a:r>
              <a:rPr lang="de-CH" dirty="0"/>
              <a:t> </a:t>
            </a:r>
            <a:r>
              <a:rPr lang="de-CH" dirty="0" err="1"/>
              <a:t>part</a:t>
            </a:r>
            <a:r>
              <a:rPr lang="de-CH" dirty="0"/>
              <a:t> of </a:t>
            </a:r>
            <a:r>
              <a:rPr lang="de-CH" dirty="0" err="1"/>
              <a:t>the</a:t>
            </a:r>
            <a:r>
              <a:rPr lang="de-CH" dirty="0"/>
              <a:t> </a:t>
            </a:r>
            <a:r>
              <a:rPr lang="de-CH" dirty="0" err="1"/>
              <a:t>questionnaire</a:t>
            </a:r>
            <a:r>
              <a:rPr lang="de-CH" dirty="0"/>
              <a:t> </a:t>
            </a:r>
            <a:r>
              <a:rPr lang="de-CH" dirty="0" err="1"/>
              <a:t>information</a:t>
            </a:r>
            <a:r>
              <a:rPr lang="de-CH" dirty="0"/>
              <a:t> </a:t>
            </a:r>
            <a:r>
              <a:rPr lang="de-CH" dirty="0" err="1"/>
              <a:t>about</a:t>
            </a:r>
            <a:r>
              <a:rPr lang="de-CH" dirty="0"/>
              <a:t> </a:t>
            </a:r>
            <a:r>
              <a:rPr lang="de-CH" dirty="0" err="1"/>
              <a:t>typical</a:t>
            </a:r>
            <a:r>
              <a:rPr lang="de-CH" dirty="0"/>
              <a:t> </a:t>
            </a:r>
            <a:r>
              <a:rPr lang="de-CH" dirty="0" err="1"/>
              <a:t>driving</a:t>
            </a:r>
            <a:r>
              <a:rPr lang="de-CH" dirty="0"/>
              <a:t> and </a:t>
            </a:r>
            <a:r>
              <a:rPr lang="de-CH" dirty="0" err="1"/>
              <a:t>parking</a:t>
            </a:r>
            <a:r>
              <a:rPr lang="de-CH" dirty="0"/>
              <a:t> </a:t>
            </a:r>
            <a:r>
              <a:rPr lang="de-CH" dirty="0" err="1"/>
              <a:t>behavior</a:t>
            </a:r>
            <a:r>
              <a:rPr lang="de-CH" dirty="0"/>
              <a:t> </a:t>
            </a:r>
            <a:r>
              <a:rPr lang="de-CH" dirty="0" err="1"/>
              <a:t>using</a:t>
            </a:r>
            <a:r>
              <a:rPr lang="de-CH" dirty="0"/>
              <a:t> a </a:t>
            </a:r>
            <a:r>
              <a:rPr lang="de-CH" dirty="0" err="1"/>
              <a:t>diary</a:t>
            </a:r>
            <a:endParaRPr lang="de-CH" dirty="0"/>
          </a:p>
          <a:p>
            <a:endParaRPr lang="de-CH" dirty="0"/>
          </a:p>
          <a:p>
            <a:pPr>
              <a:buFont typeface="Wingdings" panose="05000000000000000000" pitchFamily="2" charset="2"/>
              <a:buChar char="Ø"/>
            </a:pPr>
            <a:r>
              <a:rPr lang="de-CH" dirty="0" err="1">
                <a:solidFill>
                  <a:schemeClr val="accent1"/>
                </a:solidFill>
              </a:rPr>
              <a:t>We</a:t>
            </a:r>
            <a:r>
              <a:rPr lang="de-CH" dirty="0">
                <a:solidFill>
                  <a:schemeClr val="accent1"/>
                </a:solidFill>
              </a:rPr>
              <a:t> </a:t>
            </a:r>
            <a:r>
              <a:rPr lang="de-CH" dirty="0" err="1">
                <a:solidFill>
                  <a:schemeClr val="accent1"/>
                </a:solidFill>
              </a:rPr>
              <a:t>provide</a:t>
            </a:r>
            <a:r>
              <a:rPr lang="de-CH" dirty="0">
                <a:solidFill>
                  <a:schemeClr val="accent1"/>
                </a:solidFill>
              </a:rPr>
              <a:t> </a:t>
            </a:r>
            <a:r>
              <a:rPr lang="de-CH" dirty="0" err="1">
                <a:solidFill>
                  <a:schemeClr val="accent1"/>
                </a:solidFill>
              </a:rPr>
              <a:t>information</a:t>
            </a:r>
            <a:r>
              <a:rPr lang="de-CH" dirty="0">
                <a:solidFill>
                  <a:schemeClr val="accent1"/>
                </a:solidFill>
              </a:rPr>
              <a:t> on </a:t>
            </a:r>
            <a:r>
              <a:rPr lang="de-CH" dirty="0" err="1">
                <a:solidFill>
                  <a:schemeClr val="accent1"/>
                </a:solidFill>
              </a:rPr>
              <a:t>the</a:t>
            </a:r>
            <a:r>
              <a:rPr lang="de-CH" dirty="0">
                <a:solidFill>
                  <a:schemeClr val="accent1"/>
                </a:solidFill>
              </a:rPr>
              <a:t> </a:t>
            </a:r>
            <a:r>
              <a:rPr lang="de-CH" dirty="0" err="1">
                <a:solidFill>
                  <a:schemeClr val="accent1"/>
                </a:solidFill>
              </a:rPr>
              <a:t>number</a:t>
            </a:r>
            <a:r>
              <a:rPr lang="de-CH" dirty="0">
                <a:solidFill>
                  <a:schemeClr val="accent1"/>
                </a:solidFill>
              </a:rPr>
              <a:t> of </a:t>
            </a:r>
            <a:r>
              <a:rPr lang="de-CH" dirty="0" err="1">
                <a:solidFill>
                  <a:schemeClr val="accent1"/>
                </a:solidFill>
              </a:rPr>
              <a:t>times</a:t>
            </a:r>
            <a:r>
              <a:rPr lang="de-CH" dirty="0">
                <a:solidFill>
                  <a:schemeClr val="accent1"/>
                </a:solidFill>
              </a:rPr>
              <a:t> per </a:t>
            </a:r>
            <a:r>
              <a:rPr lang="de-CH" dirty="0" err="1">
                <a:solidFill>
                  <a:schemeClr val="accent1"/>
                </a:solidFill>
              </a:rPr>
              <a:t>year</a:t>
            </a:r>
            <a:r>
              <a:rPr lang="de-CH" dirty="0">
                <a:solidFill>
                  <a:schemeClr val="accent1"/>
                </a:solidFill>
              </a:rPr>
              <a:t> </a:t>
            </a:r>
            <a:r>
              <a:rPr lang="de-CH" dirty="0" err="1">
                <a:solidFill>
                  <a:schemeClr val="accent1"/>
                </a:solidFill>
              </a:rPr>
              <a:t>that</a:t>
            </a:r>
            <a:r>
              <a:rPr lang="de-CH" dirty="0">
                <a:solidFill>
                  <a:schemeClr val="accent1"/>
                </a:solidFill>
              </a:rPr>
              <a:t> </a:t>
            </a:r>
            <a:r>
              <a:rPr lang="de-CH" dirty="0" err="1">
                <a:solidFill>
                  <a:schemeClr val="accent1"/>
                </a:solidFill>
              </a:rPr>
              <a:t>the</a:t>
            </a:r>
            <a:r>
              <a:rPr lang="de-CH" dirty="0">
                <a:solidFill>
                  <a:schemeClr val="accent1"/>
                </a:solidFill>
              </a:rPr>
              <a:t> </a:t>
            </a:r>
            <a:r>
              <a:rPr lang="de-CH" dirty="0" err="1">
                <a:solidFill>
                  <a:schemeClr val="accent1"/>
                </a:solidFill>
              </a:rPr>
              <a:t>person</a:t>
            </a:r>
            <a:r>
              <a:rPr lang="de-CH" dirty="0">
                <a:solidFill>
                  <a:schemeClr val="accent1"/>
                </a:solidFill>
              </a:rPr>
              <a:t> </a:t>
            </a:r>
            <a:r>
              <a:rPr lang="de-CH" dirty="0" err="1">
                <a:solidFill>
                  <a:schemeClr val="accent1"/>
                </a:solidFill>
              </a:rPr>
              <a:t>using</a:t>
            </a:r>
            <a:r>
              <a:rPr lang="de-CH" dirty="0">
                <a:solidFill>
                  <a:schemeClr val="accent1"/>
                </a:solidFill>
              </a:rPr>
              <a:t> an </a:t>
            </a:r>
            <a:r>
              <a:rPr lang="de-CH" dirty="0" err="1">
                <a:solidFill>
                  <a:schemeClr val="accent1"/>
                </a:solidFill>
              </a:rPr>
              <a:t>electric</a:t>
            </a:r>
            <a:r>
              <a:rPr lang="de-CH" dirty="0">
                <a:solidFill>
                  <a:schemeClr val="accent1"/>
                </a:solidFill>
              </a:rPr>
              <a:t> </a:t>
            </a:r>
            <a:r>
              <a:rPr lang="de-CH" dirty="0" err="1">
                <a:solidFill>
                  <a:schemeClr val="accent1"/>
                </a:solidFill>
              </a:rPr>
              <a:t>car</a:t>
            </a:r>
            <a:r>
              <a:rPr lang="de-CH" dirty="0">
                <a:solidFill>
                  <a:schemeClr val="accent1"/>
                </a:solidFill>
              </a:rPr>
              <a:t> </a:t>
            </a:r>
            <a:r>
              <a:rPr lang="de-CH" dirty="0" err="1">
                <a:solidFill>
                  <a:schemeClr val="accent1"/>
                </a:solidFill>
              </a:rPr>
              <a:t>should</a:t>
            </a:r>
            <a:r>
              <a:rPr lang="de-CH" dirty="0">
                <a:solidFill>
                  <a:schemeClr val="accent1"/>
                </a:solidFill>
              </a:rPr>
              <a:t> </a:t>
            </a:r>
            <a:r>
              <a:rPr lang="de-CH" b="1" dirty="0" err="1">
                <a:solidFill>
                  <a:schemeClr val="accent1"/>
                </a:solidFill>
              </a:rPr>
              <a:t>stop</a:t>
            </a:r>
            <a:r>
              <a:rPr lang="de-CH" b="1" dirty="0">
                <a:solidFill>
                  <a:schemeClr val="accent1"/>
                </a:solidFill>
              </a:rPr>
              <a:t> </a:t>
            </a:r>
            <a:r>
              <a:rPr lang="de-CH" b="1" dirty="0" err="1">
                <a:solidFill>
                  <a:schemeClr val="accent1"/>
                </a:solidFill>
              </a:rPr>
              <a:t>to</a:t>
            </a:r>
            <a:r>
              <a:rPr lang="de-CH" b="1" dirty="0">
                <a:solidFill>
                  <a:schemeClr val="accent1"/>
                </a:solidFill>
              </a:rPr>
              <a:t> </a:t>
            </a:r>
            <a:r>
              <a:rPr lang="de-CH" b="1" dirty="0" err="1">
                <a:solidFill>
                  <a:schemeClr val="accent1"/>
                </a:solidFill>
              </a:rPr>
              <a:t>recharge</a:t>
            </a:r>
            <a:r>
              <a:rPr lang="de-CH" b="1" dirty="0">
                <a:solidFill>
                  <a:schemeClr val="accent1"/>
                </a:solidFill>
              </a:rPr>
              <a:t> </a:t>
            </a:r>
            <a:r>
              <a:rPr lang="de-CH" dirty="0" err="1">
                <a:solidFill>
                  <a:schemeClr val="accent1"/>
                </a:solidFill>
              </a:rPr>
              <a:t>the</a:t>
            </a:r>
            <a:r>
              <a:rPr lang="de-CH" dirty="0">
                <a:solidFill>
                  <a:schemeClr val="accent1"/>
                </a:solidFill>
              </a:rPr>
              <a:t> </a:t>
            </a:r>
            <a:r>
              <a:rPr lang="de-CH" dirty="0" err="1">
                <a:solidFill>
                  <a:schemeClr val="accent1"/>
                </a:solidFill>
              </a:rPr>
              <a:t>battery</a:t>
            </a:r>
            <a:r>
              <a:rPr lang="de-CH" dirty="0">
                <a:solidFill>
                  <a:schemeClr val="accent1"/>
                </a:solidFill>
              </a:rPr>
              <a:t> </a:t>
            </a:r>
            <a:r>
              <a:rPr lang="de-CH" dirty="0" err="1">
                <a:solidFill>
                  <a:schemeClr val="accent1"/>
                </a:solidFill>
              </a:rPr>
              <a:t>during</a:t>
            </a:r>
            <a:r>
              <a:rPr lang="de-CH" dirty="0">
                <a:solidFill>
                  <a:schemeClr val="accent1"/>
                </a:solidFill>
              </a:rPr>
              <a:t> a </a:t>
            </a:r>
            <a:r>
              <a:rPr lang="de-CH" dirty="0" err="1">
                <a:solidFill>
                  <a:schemeClr val="accent1"/>
                </a:solidFill>
              </a:rPr>
              <a:t>trip</a:t>
            </a:r>
            <a:endParaRPr lang="de-CH" dirty="0">
              <a:solidFill>
                <a:schemeClr val="accent1"/>
              </a:solidFill>
            </a:endParaRPr>
          </a:p>
          <a:p>
            <a:pPr>
              <a:buFont typeface="Wingdings" panose="05000000000000000000" pitchFamily="2" charset="2"/>
              <a:buChar char="Ø"/>
            </a:pPr>
            <a:endParaRPr lang="de-CH" dirty="0">
              <a:solidFill>
                <a:schemeClr val="accent1"/>
              </a:solidFill>
            </a:endParaRPr>
          </a:p>
          <a:p>
            <a:pPr>
              <a:buFont typeface="Wingdings" panose="05000000000000000000" pitchFamily="2" charset="2"/>
              <a:buChar char="Ø"/>
            </a:pPr>
            <a:r>
              <a:rPr lang="de-CH" dirty="0" err="1">
                <a:solidFill>
                  <a:srgbClr val="C00000"/>
                </a:solidFill>
              </a:rPr>
              <a:t>We</a:t>
            </a:r>
            <a:r>
              <a:rPr lang="de-CH" dirty="0">
                <a:solidFill>
                  <a:srgbClr val="C00000"/>
                </a:solidFill>
              </a:rPr>
              <a:t> </a:t>
            </a:r>
            <a:r>
              <a:rPr lang="de-CH" dirty="0" err="1">
                <a:solidFill>
                  <a:srgbClr val="C00000"/>
                </a:solidFill>
              </a:rPr>
              <a:t>provide</a:t>
            </a:r>
            <a:r>
              <a:rPr lang="de-CH" dirty="0">
                <a:solidFill>
                  <a:srgbClr val="C00000"/>
                </a:solidFill>
              </a:rPr>
              <a:t> </a:t>
            </a:r>
            <a:r>
              <a:rPr lang="de-CH" dirty="0" err="1">
                <a:solidFill>
                  <a:srgbClr val="C00000"/>
                </a:solidFill>
              </a:rPr>
              <a:t>information</a:t>
            </a:r>
            <a:r>
              <a:rPr lang="de-CH" dirty="0">
                <a:solidFill>
                  <a:srgbClr val="C00000"/>
                </a:solidFill>
              </a:rPr>
              <a:t> on </a:t>
            </a:r>
            <a:r>
              <a:rPr lang="de-CH" dirty="0" err="1">
                <a:solidFill>
                  <a:srgbClr val="C00000"/>
                </a:solidFill>
              </a:rPr>
              <a:t>the</a:t>
            </a:r>
            <a:r>
              <a:rPr lang="de-CH" dirty="0">
                <a:solidFill>
                  <a:srgbClr val="C00000"/>
                </a:solidFill>
              </a:rPr>
              <a:t> </a:t>
            </a:r>
            <a:r>
              <a:rPr lang="de-CH" dirty="0" err="1">
                <a:solidFill>
                  <a:srgbClr val="C00000"/>
                </a:solidFill>
              </a:rPr>
              <a:t>number</a:t>
            </a:r>
            <a:r>
              <a:rPr lang="de-CH" dirty="0">
                <a:solidFill>
                  <a:srgbClr val="C00000"/>
                </a:solidFill>
              </a:rPr>
              <a:t> of </a:t>
            </a:r>
            <a:r>
              <a:rPr lang="de-CH" dirty="0" err="1">
                <a:solidFill>
                  <a:srgbClr val="C00000"/>
                </a:solidFill>
              </a:rPr>
              <a:t>times</a:t>
            </a:r>
            <a:r>
              <a:rPr lang="de-CH" dirty="0">
                <a:solidFill>
                  <a:srgbClr val="C00000"/>
                </a:solidFill>
              </a:rPr>
              <a:t> per </a:t>
            </a:r>
            <a:r>
              <a:rPr lang="de-CH" dirty="0" err="1">
                <a:solidFill>
                  <a:srgbClr val="C00000"/>
                </a:solidFill>
              </a:rPr>
              <a:t>year</a:t>
            </a:r>
            <a:r>
              <a:rPr lang="de-CH" dirty="0">
                <a:solidFill>
                  <a:srgbClr val="C00000"/>
                </a:solidFill>
              </a:rPr>
              <a:t> </a:t>
            </a:r>
            <a:r>
              <a:rPr lang="de-CH" dirty="0" err="1">
                <a:solidFill>
                  <a:srgbClr val="C00000"/>
                </a:solidFill>
              </a:rPr>
              <a:t>the</a:t>
            </a:r>
            <a:r>
              <a:rPr lang="de-CH" dirty="0">
                <a:solidFill>
                  <a:srgbClr val="C00000"/>
                </a:solidFill>
              </a:rPr>
              <a:t> </a:t>
            </a:r>
            <a:r>
              <a:rPr lang="de-CH" dirty="0" err="1">
                <a:solidFill>
                  <a:srgbClr val="C00000"/>
                </a:solidFill>
              </a:rPr>
              <a:t>electric</a:t>
            </a:r>
            <a:r>
              <a:rPr lang="de-CH" dirty="0">
                <a:solidFill>
                  <a:srgbClr val="C00000"/>
                </a:solidFill>
              </a:rPr>
              <a:t> </a:t>
            </a:r>
            <a:r>
              <a:rPr lang="de-CH" dirty="0" err="1">
                <a:solidFill>
                  <a:srgbClr val="C00000"/>
                </a:solidFill>
              </a:rPr>
              <a:t>car</a:t>
            </a:r>
            <a:r>
              <a:rPr lang="de-CH" dirty="0">
                <a:solidFill>
                  <a:srgbClr val="C00000"/>
                </a:solidFill>
              </a:rPr>
              <a:t> </a:t>
            </a:r>
            <a:r>
              <a:rPr lang="de-CH" b="1" dirty="0" err="1">
                <a:solidFill>
                  <a:srgbClr val="C00000"/>
                </a:solidFill>
              </a:rPr>
              <a:t>should</a:t>
            </a:r>
            <a:r>
              <a:rPr lang="de-CH" b="1" dirty="0">
                <a:solidFill>
                  <a:srgbClr val="C00000"/>
                </a:solidFill>
              </a:rPr>
              <a:t> </a:t>
            </a:r>
            <a:r>
              <a:rPr lang="de-CH" b="1" dirty="0" err="1">
                <a:solidFill>
                  <a:srgbClr val="C00000"/>
                </a:solidFill>
              </a:rPr>
              <a:t>be</a:t>
            </a:r>
            <a:r>
              <a:rPr lang="de-CH" b="1" dirty="0">
                <a:solidFill>
                  <a:srgbClr val="C00000"/>
                </a:solidFill>
              </a:rPr>
              <a:t> </a:t>
            </a:r>
            <a:r>
              <a:rPr lang="de-CH" b="1" dirty="0" err="1">
                <a:solidFill>
                  <a:srgbClr val="C00000"/>
                </a:solidFill>
              </a:rPr>
              <a:t>charged</a:t>
            </a:r>
            <a:r>
              <a:rPr lang="de-CH" b="1" dirty="0">
                <a:solidFill>
                  <a:srgbClr val="C00000"/>
                </a:solidFill>
              </a:rPr>
              <a:t> per </a:t>
            </a:r>
            <a:r>
              <a:rPr lang="de-CH" b="1" dirty="0" err="1">
                <a:solidFill>
                  <a:srgbClr val="C00000"/>
                </a:solidFill>
              </a:rPr>
              <a:t>week</a:t>
            </a:r>
            <a:endParaRPr lang="de-CH" b="1" dirty="0">
              <a:solidFill>
                <a:srgbClr val="C00000"/>
              </a:solidFill>
            </a:endParaRPr>
          </a:p>
          <a:p>
            <a:pPr>
              <a:buFont typeface="Wingdings" panose="05000000000000000000" pitchFamily="2" charset="2"/>
              <a:buChar char="Ø"/>
            </a:pPr>
            <a:endParaRPr lang="de-CH" dirty="0">
              <a:solidFill>
                <a:srgbClr val="C00000"/>
              </a:solidFill>
            </a:endParaRPr>
          </a:p>
          <a:p>
            <a:pPr>
              <a:buFont typeface="Wingdings" panose="05000000000000000000" pitchFamily="2" charset="2"/>
              <a:buChar char="Ø"/>
            </a:pPr>
            <a:r>
              <a:rPr lang="de-CH" dirty="0" err="1">
                <a:solidFill>
                  <a:srgbClr val="00B050"/>
                </a:solidFill>
              </a:rPr>
              <a:t>We</a:t>
            </a:r>
            <a:r>
              <a:rPr lang="de-CH" dirty="0">
                <a:solidFill>
                  <a:srgbClr val="00B050"/>
                </a:solidFill>
              </a:rPr>
              <a:t> </a:t>
            </a:r>
            <a:r>
              <a:rPr lang="de-CH" dirty="0" err="1">
                <a:solidFill>
                  <a:srgbClr val="00B050"/>
                </a:solidFill>
              </a:rPr>
              <a:t>provide</a:t>
            </a:r>
            <a:r>
              <a:rPr lang="de-CH" dirty="0">
                <a:solidFill>
                  <a:srgbClr val="00B050"/>
                </a:solidFill>
              </a:rPr>
              <a:t> </a:t>
            </a:r>
            <a:r>
              <a:rPr lang="de-CH" dirty="0" err="1">
                <a:solidFill>
                  <a:srgbClr val="00B050"/>
                </a:solidFill>
              </a:rPr>
              <a:t>information</a:t>
            </a:r>
            <a:r>
              <a:rPr lang="de-CH" dirty="0">
                <a:solidFill>
                  <a:srgbClr val="00B050"/>
                </a:solidFill>
              </a:rPr>
              <a:t> on </a:t>
            </a:r>
            <a:r>
              <a:rPr lang="de-CH" b="1" dirty="0" err="1">
                <a:solidFill>
                  <a:srgbClr val="00B050"/>
                </a:solidFill>
              </a:rPr>
              <a:t>the</a:t>
            </a:r>
            <a:r>
              <a:rPr lang="de-CH" b="1" dirty="0">
                <a:solidFill>
                  <a:srgbClr val="00B050"/>
                </a:solidFill>
              </a:rPr>
              <a:t> total </a:t>
            </a:r>
            <a:r>
              <a:rPr lang="de-CH" b="1" dirty="0" err="1">
                <a:solidFill>
                  <a:srgbClr val="00B050"/>
                </a:solidFill>
              </a:rPr>
              <a:t>cost</a:t>
            </a:r>
            <a:r>
              <a:rPr lang="de-CH" b="1" dirty="0">
                <a:solidFill>
                  <a:srgbClr val="00B050"/>
                </a:solidFill>
              </a:rPr>
              <a:t> </a:t>
            </a:r>
            <a:r>
              <a:rPr lang="de-CH" dirty="0">
                <a:solidFill>
                  <a:srgbClr val="00B050"/>
                </a:solidFill>
              </a:rPr>
              <a:t>of </a:t>
            </a:r>
            <a:r>
              <a:rPr lang="de-CH" dirty="0" err="1">
                <a:solidFill>
                  <a:srgbClr val="00B050"/>
                </a:solidFill>
              </a:rPr>
              <a:t>using</a:t>
            </a:r>
            <a:r>
              <a:rPr lang="de-CH" dirty="0">
                <a:solidFill>
                  <a:srgbClr val="00B050"/>
                </a:solidFill>
              </a:rPr>
              <a:t> a </a:t>
            </a:r>
            <a:r>
              <a:rPr lang="de-CH" dirty="0" err="1">
                <a:solidFill>
                  <a:srgbClr val="00B050"/>
                </a:solidFill>
              </a:rPr>
              <a:t>combustion</a:t>
            </a:r>
            <a:r>
              <a:rPr lang="de-CH" dirty="0">
                <a:solidFill>
                  <a:srgbClr val="00B050"/>
                </a:solidFill>
              </a:rPr>
              <a:t> </a:t>
            </a:r>
            <a:r>
              <a:rPr lang="de-CH" dirty="0" err="1">
                <a:solidFill>
                  <a:srgbClr val="00B050"/>
                </a:solidFill>
              </a:rPr>
              <a:t>engine</a:t>
            </a:r>
            <a:r>
              <a:rPr lang="de-CH" dirty="0">
                <a:solidFill>
                  <a:srgbClr val="00B050"/>
                </a:solidFill>
              </a:rPr>
              <a:t> and an </a:t>
            </a:r>
            <a:r>
              <a:rPr lang="de-CH" dirty="0" err="1">
                <a:solidFill>
                  <a:srgbClr val="00B050"/>
                </a:solidFill>
              </a:rPr>
              <a:t>electric</a:t>
            </a:r>
            <a:r>
              <a:rPr lang="de-CH" dirty="0">
                <a:solidFill>
                  <a:srgbClr val="00B050"/>
                </a:solidFill>
              </a:rPr>
              <a:t> </a:t>
            </a:r>
            <a:r>
              <a:rPr lang="de-CH" dirty="0" err="1">
                <a:solidFill>
                  <a:srgbClr val="00B050"/>
                </a:solidFill>
              </a:rPr>
              <a:t>car</a:t>
            </a:r>
            <a:endParaRPr lang="de-CH" dirty="0">
              <a:solidFill>
                <a:srgbClr val="00B050"/>
              </a:solidFill>
            </a:endParaRPr>
          </a:p>
          <a:p>
            <a:pPr>
              <a:buFont typeface="Wingdings" panose="05000000000000000000" pitchFamily="2" charset="2"/>
              <a:buChar char="Ø"/>
            </a:pPr>
            <a:endParaRPr lang="de-CH" dirty="0"/>
          </a:p>
          <a:p>
            <a:pPr>
              <a:buFont typeface="Wingdings" panose="05000000000000000000" pitchFamily="2" charset="2"/>
              <a:buChar char="Ø"/>
            </a:pPr>
            <a:endParaRPr lang="de-CH" dirty="0"/>
          </a:p>
          <a:p>
            <a:endParaRPr lang="de-CH" dirty="0"/>
          </a:p>
          <a:p>
            <a:endParaRPr lang="de-CH" dirty="0"/>
          </a:p>
        </p:txBody>
      </p:sp>
      <p:sp>
        <p:nvSpPr>
          <p:cNvPr id="4" name="Foliennummernplatzhalter 5">
            <a:extLst>
              <a:ext uri="{FF2B5EF4-FFF2-40B4-BE49-F238E27FC236}">
                <a16:creationId xmlns:a16="http://schemas.microsoft.com/office/drawing/2014/main" id="{7DDAA8ED-CFCB-5EAA-B41B-8F44864F35EE}"/>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11</a:t>
            </a:fld>
            <a:endParaRPr lang="en-GB" dirty="0"/>
          </a:p>
        </p:txBody>
      </p:sp>
      <p:sp>
        <p:nvSpPr>
          <p:cNvPr id="6" name="Fußzeilenplatzhalter 6">
            <a:extLst>
              <a:ext uri="{FF2B5EF4-FFF2-40B4-BE49-F238E27FC236}">
                <a16:creationId xmlns:a16="http://schemas.microsoft.com/office/drawing/2014/main" id="{F40A9533-A171-1BAC-9267-F342554AA53C}"/>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7" name="Datumsplatzhalter 3">
            <a:extLst>
              <a:ext uri="{FF2B5EF4-FFF2-40B4-BE49-F238E27FC236}">
                <a16:creationId xmlns:a16="http://schemas.microsoft.com/office/drawing/2014/main" id="{F0B536F7-E5EB-533F-79DF-273E675A3F65}"/>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
        <p:nvSpPr>
          <p:cNvPr id="8" name="Oval 7">
            <a:extLst>
              <a:ext uri="{FF2B5EF4-FFF2-40B4-BE49-F238E27FC236}">
                <a16:creationId xmlns:a16="http://schemas.microsoft.com/office/drawing/2014/main" id="{BCFAC243-4A6B-49B2-DE1E-88BBDA183887}"/>
              </a:ext>
            </a:extLst>
          </p:cNvPr>
          <p:cNvSpPr/>
          <p:nvPr/>
        </p:nvSpPr>
        <p:spPr>
          <a:xfrm>
            <a:off x="146181" y="2325003"/>
            <a:ext cx="968947" cy="977322"/>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US"/>
          </a:p>
        </p:txBody>
      </p:sp>
      <p:sp>
        <p:nvSpPr>
          <p:cNvPr id="9" name="Rectangle 8" descr="Battery Charging">
            <a:extLst>
              <a:ext uri="{FF2B5EF4-FFF2-40B4-BE49-F238E27FC236}">
                <a16:creationId xmlns:a16="http://schemas.microsoft.com/office/drawing/2014/main" id="{505CA7F8-EC71-C628-55FE-F7994038156C}"/>
              </a:ext>
            </a:extLst>
          </p:cNvPr>
          <p:cNvSpPr/>
          <p:nvPr/>
        </p:nvSpPr>
        <p:spPr>
          <a:xfrm>
            <a:off x="368099" y="2484594"/>
            <a:ext cx="597473" cy="560759"/>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0" name="Oval 9">
            <a:extLst>
              <a:ext uri="{FF2B5EF4-FFF2-40B4-BE49-F238E27FC236}">
                <a16:creationId xmlns:a16="http://schemas.microsoft.com/office/drawing/2014/main" id="{7513BC47-41E6-667D-9E6D-91D9991F65D2}"/>
              </a:ext>
            </a:extLst>
          </p:cNvPr>
          <p:cNvSpPr/>
          <p:nvPr/>
        </p:nvSpPr>
        <p:spPr>
          <a:xfrm>
            <a:off x="134041" y="3533067"/>
            <a:ext cx="1041309" cy="977322"/>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US"/>
          </a:p>
        </p:txBody>
      </p:sp>
      <p:sp>
        <p:nvSpPr>
          <p:cNvPr id="11" name="Rectangle 10" descr="Electric Car">
            <a:extLst>
              <a:ext uri="{FF2B5EF4-FFF2-40B4-BE49-F238E27FC236}">
                <a16:creationId xmlns:a16="http://schemas.microsoft.com/office/drawing/2014/main" id="{8C1F91B0-3651-7EDC-E257-D97A8FCE1A53}"/>
              </a:ext>
            </a:extLst>
          </p:cNvPr>
          <p:cNvSpPr/>
          <p:nvPr/>
        </p:nvSpPr>
        <p:spPr>
          <a:xfrm>
            <a:off x="323850" y="3724122"/>
            <a:ext cx="597473" cy="560759"/>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2" name="Oval 11">
            <a:extLst>
              <a:ext uri="{FF2B5EF4-FFF2-40B4-BE49-F238E27FC236}">
                <a16:creationId xmlns:a16="http://schemas.microsoft.com/office/drawing/2014/main" id="{B06E61AB-7F25-067C-A330-EED26E6F798A}"/>
              </a:ext>
            </a:extLst>
          </p:cNvPr>
          <p:cNvSpPr/>
          <p:nvPr/>
        </p:nvSpPr>
        <p:spPr>
          <a:xfrm>
            <a:off x="144463" y="4727467"/>
            <a:ext cx="1041309" cy="977322"/>
          </a:xfrm>
          <a:prstGeom prst="ellipse">
            <a:avLst/>
          </a:prstGeom>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txBody>
          <a:bodyPr/>
          <a:lstStyle/>
          <a:p>
            <a:endParaRPr lang="en-US"/>
          </a:p>
        </p:txBody>
      </p:sp>
      <p:sp>
        <p:nvSpPr>
          <p:cNvPr id="13" name="Rectangle 12" descr="Dollar">
            <a:extLst>
              <a:ext uri="{FF2B5EF4-FFF2-40B4-BE49-F238E27FC236}">
                <a16:creationId xmlns:a16="http://schemas.microsoft.com/office/drawing/2014/main" id="{602D5970-06C0-3A35-B9C7-E64E950CAE8E}"/>
              </a:ext>
            </a:extLst>
          </p:cNvPr>
          <p:cNvSpPr/>
          <p:nvPr/>
        </p:nvSpPr>
        <p:spPr>
          <a:xfrm>
            <a:off x="349233" y="4901117"/>
            <a:ext cx="597473" cy="560759"/>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Tree>
    <p:extLst>
      <p:ext uri="{BB962C8B-B14F-4D97-AF65-F5344CB8AC3E}">
        <p14:creationId xmlns:p14="http://schemas.microsoft.com/office/powerpoint/2010/main" val="34035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CAD93DD-A499-D6D2-3F89-DF9CE3530F2F}"/>
              </a:ext>
            </a:extLst>
          </p:cNvPr>
          <p:cNvSpPr>
            <a:spLocks noGrp="1"/>
          </p:cNvSpPr>
          <p:nvPr>
            <p:ph type="title"/>
          </p:nvPr>
        </p:nvSpPr>
        <p:spPr/>
        <p:txBody>
          <a:bodyPr/>
          <a:lstStyle/>
          <a:p>
            <a:r>
              <a:rPr lang="en-US" dirty="0"/>
              <a:t>Control</a:t>
            </a:r>
          </a:p>
        </p:txBody>
      </p:sp>
      <p:sp>
        <p:nvSpPr>
          <p:cNvPr id="2" name="Foliennummernplatzhalter 5">
            <a:extLst>
              <a:ext uri="{FF2B5EF4-FFF2-40B4-BE49-F238E27FC236}">
                <a16:creationId xmlns:a16="http://schemas.microsoft.com/office/drawing/2014/main" id="{E11E40BE-572F-D3D1-645A-210D0F5FAB53}"/>
              </a:ext>
            </a:extLst>
          </p:cNvPr>
          <p:cNvSpPr>
            <a:spLocks noGrp="1"/>
          </p:cNvSpPr>
          <p:nvPr>
            <p:ph type="sldNum" sz="quarter" idx="12"/>
          </p:nvPr>
        </p:nvSpPr>
        <p:spPr/>
        <p:txBody>
          <a:bodyPr/>
          <a:lstStyle/>
          <a:p>
            <a:fld id="{6C6AE60A-B69C-4790-82F7-3882EDF23186}" type="slidenum">
              <a:rPr lang="en-GB" smtClean="0"/>
              <a:t>12</a:t>
            </a:fld>
            <a:endParaRPr lang="en-GB" dirty="0"/>
          </a:p>
        </p:txBody>
      </p:sp>
      <p:sp>
        <p:nvSpPr>
          <p:cNvPr id="5" name="Fußzeilenplatzhalter 6">
            <a:extLst>
              <a:ext uri="{FF2B5EF4-FFF2-40B4-BE49-F238E27FC236}">
                <a16:creationId xmlns:a16="http://schemas.microsoft.com/office/drawing/2014/main" id="{B0449D2B-1664-D61B-2B3D-73B6632FE9A1}"/>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6" name="Datumsplatzhalter 3">
            <a:extLst>
              <a:ext uri="{FF2B5EF4-FFF2-40B4-BE49-F238E27FC236}">
                <a16:creationId xmlns:a16="http://schemas.microsoft.com/office/drawing/2014/main" id="{C6E59B98-134D-B900-01C2-AC5AE7093B5D}"/>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pic>
        <p:nvPicPr>
          <p:cNvPr id="9" name="Picture 8">
            <a:extLst>
              <a:ext uri="{FF2B5EF4-FFF2-40B4-BE49-F238E27FC236}">
                <a16:creationId xmlns:a16="http://schemas.microsoft.com/office/drawing/2014/main" id="{66016564-8611-C354-D382-0B6D52B12F17}"/>
              </a:ext>
            </a:extLst>
          </p:cNvPr>
          <p:cNvPicPr>
            <a:picLocks noChangeAspect="1"/>
          </p:cNvPicPr>
          <p:nvPr/>
        </p:nvPicPr>
        <p:blipFill>
          <a:blip r:embed="rId3"/>
          <a:stretch>
            <a:fillRect/>
          </a:stretch>
        </p:blipFill>
        <p:spPr>
          <a:xfrm>
            <a:off x="1293165" y="1246048"/>
            <a:ext cx="9599319" cy="4365904"/>
          </a:xfrm>
          <a:prstGeom prst="rect">
            <a:avLst/>
          </a:prstGeom>
        </p:spPr>
      </p:pic>
    </p:spTree>
    <p:extLst>
      <p:ext uri="{BB962C8B-B14F-4D97-AF65-F5344CB8AC3E}">
        <p14:creationId xmlns:p14="http://schemas.microsoft.com/office/powerpoint/2010/main" val="22359330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E57106D-B471-F8D9-CA93-666417FDA663}"/>
              </a:ext>
            </a:extLst>
          </p:cNvPr>
          <p:cNvSpPr>
            <a:spLocks noGrp="1"/>
          </p:cNvSpPr>
          <p:nvPr>
            <p:ph type="title"/>
          </p:nvPr>
        </p:nvSpPr>
        <p:spPr>
          <a:xfrm>
            <a:off x="1170043" y="466283"/>
            <a:ext cx="11708725" cy="935738"/>
          </a:xfrm>
        </p:spPr>
        <p:txBody>
          <a:bodyPr/>
          <a:lstStyle/>
          <a:p>
            <a:r>
              <a:rPr lang="en-US" dirty="0"/>
              <a:t>Range Compatibility</a:t>
            </a:r>
          </a:p>
        </p:txBody>
      </p:sp>
      <p:grpSp>
        <p:nvGrpSpPr>
          <p:cNvPr id="2" name="Group 1">
            <a:extLst>
              <a:ext uri="{FF2B5EF4-FFF2-40B4-BE49-F238E27FC236}">
                <a16:creationId xmlns:a16="http://schemas.microsoft.com/office/drawing/2014/main" id="{0A8E4A67-1B09-1B2D-17AF-D74871515581}"/>
              </a:ext>
            </a:extLst>
          </p:cNvPr>
          <p:cNvGrpSpPr/>
          <p:nvPr/>
        </p:nvGrpSpPr>
        <p:grpSpPr>
          <a:xfrm>
            <a:off x="323850" y="725365"/>
            <a:ext cx="676656" cy="676656"/>
            <a:chOff x="154706" y="1143000"/>
            <a:chExt cx="676656" cy="676656"/>
          </a:xfrm>
        </p:grpSpPr>
        <p:sp>
          <p:nvSpPr>
            <p:cNvPr id="10" name="Oval 9">
              <a:extLst>
                <a:ext uri="{FF2B5EF4-FFF2-40B4-BE49-F238E27FC236}">
                  <a16:creationId xmlns:a16="http://schemas.microsoft.com/office/drawing/2014/main" id="{956F94FB-424C-B928-9D0C-903838EE2B05}"/>
                </a:ext>
              </a:extLst>
            </p:cNvPr>
            <p:cNvSpPr/>
            <p:nvPr/>
          </p:nvSpPr>
          <p:spPr>
            <a:xfrm>
              <a:off x="154706" y="1143000"/>
              <a:ext cx="676656" cy="676656"/>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US"/>
            </a:p>
          </p:txBody>
        </p:sp>
        <p:sp>
          <p:nvSpPr>
            <p:cNvPr id="11" name="Rectangle 10" descr="Battery Charging">
              <a:extLst>
                <a:ext uri="{FF2B5EF4-FFF2-40B4-BE49-F238E27FC236}">
                  <a16:creationId xmlns:a16="http://schemas.microsoft.com/office/drawing/2014/main" id="{ABCA55B4-7966-892A-DD3E-C661C6CEA161}"/>
                </a:ext>
              </a:extLst>
            </p:cNvPr>
            <p:cNvSpPr/>
            <p:nvPr/>
          </p:nvSpPr>
          <p:spPr>
            <a:xfrm>
              <a:off x="239435" y="1255852"/>
              <a:ext cx="507512" cy="450952"/>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grpSp>
      <p:sp>
        <p:nvSpPr>
          <p:cNvPr id="3" name="Foliennummernplatzhalter 5">
            <a:extLst>
              <a:ext uri="{FF2B5EF4-FFF2-40B4-BE49-F238E27FC236}">
                <a16:creationId xmlns:a16="http://schemas.microsoft.com/office/drawing/2014/main" id="{000002D7-196C-FCB4-370C-EA14151EDFC3}"/>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13</a:t>
            </a:fld>
            <a:endParaRPr lang="en-GB" dirty="0"/>
          </a:p>
        </p:txBody>
      </p:sp>
      <p:sp>
        <p:nvSpPr>
          <p:cNvPr id="5" name="Fußzeilenplatzhalter 6">
            <a:extLst>
              <a:ext uri="{FF2B5EF4-FFF2-40B4-BE49-F238E27FC236}">
                <a16:creationId xmlns:a16="http://schemas.microsoft.com/office/drawing/2014/main" id="{C6B3F4CE-CA11-D3D7-FC08-1D356CEF67C8}"/>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6" name="Datumsplatzhalter 3">
            <a:extLst>
              <a:ext uri="{FF2B5EF4-FFF2-40B4-BE49-F238E27FC236}">
                <a16:creationId xmlns:a16="http://schemas.microsoft.com/office/drawing/2014/main" id="{03DCEDE2-251D-100D-1B9D-BC1BE4633578}"/>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pic>
        <p:nvPicPr>
          <p:cNvPr id="8" name="Picture 7">
            <a:extLst>
              <a:ext uri="{FF2B5EF4-FFF2-40B4-BE49-F238E27FC236}">
                <a16:creationId xmlns:a16="http://schemas.microsoft.com/office/drawing/2014/main" id="{431E2DBF-8A75-0AAF-23DF-95386EAE9E6F}"/>
              </a:ext>
            </a:extLst>
          </p:cNvPr>
          <p:cNvPicPr>
            <a:picLocks noChangeAspect="1"/>
          </p:cNvPicPr>
          <p:nvPr/>
        </p:nvPicPr>
        <p:blipFill>
          <a:blip r:embed="rId5"/>
          <a:stretch>
            <a:fillRect/>
          </a:stretch>
        </p:blipFill>
        <p:spPr>
          <a:xfrm>
            <a:off x="1729242" y="1216218"/>
            <a:ext cx="8728753" cy="5000522"/>
          </a:xfrm>
          <a:prstGeom prst="rect">
            <a:avLst/>
          </a:prstGeom>
        </p:spPr>
      </p:pic>
    </p:spTree>
    <p:extLst>
      <p:ext uri="{BB962C8B-B14F-4D97-AF65-F5344CB8AC3E}">
        <p14:creationId xmlns:p14="http://schemas.microsoft.com/office/powerpoint/2010/main" val="2899984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CC2748D-978A-DD7A-05B4-5C2B0B7D558A}"/>
              </a:ext>
            </a:extLst>
          </p:cNvPr>
          <p:cNvSpPr>
            <a:spLocks noGrp="1"/>
          </p:cNvSpPr>
          <p:nvPr>
            <p:ph type="title"/>
          </p:nvPr>
        </p:nvSpPr>
        <p:spPr>
          <a:xfrm>
            <a:off x="1118520" y="620714"/>
            <a:ext cx="10743280" cy="972000"/>
          </a:xfrm>
        </p:spPr>
        <p:txBody>
          <a:bodyPr/>
          <a:lstStyle/>
          <a:p>
            <a:r>
              <a:rPr lang="en-US" dirty="0"/>
              <a:t>Charging Compatibility</a:t>
            </a:r>
          </a:p>
        </p:txBody>
      </p:sp>
      <p:sp>
        <p:nvSpPr>
          <p:cNvPr id="9" name="Foliennummernplatzhalter 5">
            <a:extLst>
              <a:ext uri="{FF2B5EF4-FFF2-40B4-BE49-F238E27FC236}">
                <a16:creationId xmlns:a16="http://schemas.microsoft.com/office/drawing/2014/main" id="{8614ADD5-0696-1146-FDD6-589DAB6708F7}"/>
              </a:ext>
            </a:extLst>
          </p:cNvPr>
          <p:cNvSpPr>
            <a:spLocks noGrp="1"/>
          </p:cNvSpPr>
          <p:nvPr>
            <p:ph type="sldNum" sz="quarter" idx="12"/>
          </p:nvPr>
        </p:nvSpPr>
        <p:spPr/>
        <p:txBody>
          <a:bodyPr/>
          <a:lstStyle/>
          <a:p>
            <a:fld id="{6C6AE60A-B69C-4790-82F7-3882EDF23186}" type="slidenum">
              <a:rPr lang="en-GB" smtClean="0"/>
              <a:t>14</a:t>
            </a:fld>
            <a:endParaRPr lang="en-GB" dirty="0"/>
          </a:p>
        </p:txBody>
      </p:sp>
      <p:grpSp>
        <p:nvGrpSpPr>
          <p:cNvPr id="2" name="Group 1">
            <a:extLst>
              <a:ext uri="{FF2B5EF4-FFF2-40B4-BE49-F238E27FC236}">
                <a16:creationId xmlns:a16="http://schemas.microsoft.com/office/drawing/2014/main" id="{1C01258E-1150-CBC3-7870-82A1BDCDC5D6}"/>
              </a:ext>
            </a:extLst>
          </p:cNvPr>
          <p:cNvGrpSpPr/>
          <p:nvPr/>
        </p:nvGrpSpPr>
        <p:grpSpPr>
          <a:xfrm>
            <a:off x="441864" y="620713"/>
            <a:ext cx="676656" cy="680052"/>
            <a:chOff x="120116" y="615348"/>
            <a:chExt cx="715703" cy="680052"/>
          </a:xfrm>
        </p:grpSpPr>
        <p:sp>
          <p:nvSpPr>
            <p:cNvPr id="8" name="Oval 7">
              <a:extLst>
                <a:ext uri="{FF2B5EF4-FFF2-40B4-BE49-F238E27FC236}">
                  <a16:creationId xmlns:a16="http://schemas.microsoft.com/office/drawing/2014/main" id="{DABF3A1A-3A5C-523A-0E7E-961FE7CDA256}"/>
                </a:ext>
              </a:extLst>
            </p:cNvPr>
            <p:cNvSpPr/>
            <p:nvPr/>
          </p:nvSpPr>
          <p:spPr>
            <a:xfrm>
              <a:off x="120116" y="615348"/>
              <a:ext cx="715703" cy="680052"/>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US"/>
            </a:p>
          </p:txBody>
        </p:sp>
        <p:sp>
          <p:nvSpPr>
            <p:cNvPr id="13" name="Rectangle 12" descr="Electric Car">
              <a:extLst>
                <a:ext uri="{FF2B5EF4-FFF2-40B4-BE49-F238E27FC236}">
                  <a16:creationId xmlns:a16="http://schemas.microsoft.com/office/drawing/2014/main" id="{B2CC04B6-1480-2FA5-8499-6E73F6C0FBBA}"/>
                </a:ext>
              </a:extLst>
            </p:cNvPr>
            <p:cNvSpPr/>
            <p:nvPr/>
          </p:nvSpPr>
          <p:spPr>
            <a:xfrm>
              <a:off x="272642" y="760277"/>
              <a:ext cx="410650" cy="390194"/>
            </a:xfrm>
            <a:prstGeom prst="rect">
              <a:avLst/>
            </a:prstGeom>
            <a: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grpSp>
      <p:sp>
        <p:nvSpPr>
          <p:cNvPr id="11" name="Fußzeilenplatzhalter 6">
            <a:extLst>
              <a:ext uri="{FF2B5EF4-FFF2-40B4-BE49-F238E27FC236}">
                <a16:creationId xmlns:a16="http://schemas.microsoft.com/office/drawing/2014/main" id="{6AC52ED2-F401-DD96-F3D5-C49D674A4D64}"/>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12" name="Datumsplatzhalter 3">
            <a:extLst>
              <a:ext uri="{FF2B5EF4-FFF2-40B4-BE49-F238E27FC236}">
                <a16:creationId xmlns:a16="http://schemas.microsoft.com/office/drawing/2014/main" id="{5A6825F3-A0F5-5907-6A55-DD79EEE1B3A8}"/>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pic>
        <p:nvPicPr>
          <p:cNvPr id="16" name="Picture 15">
            <a:extLst>
              <a:ext uri="{FF2B5EF4-FFF2-40B4-BE49-F238E27FC236}">
                <a16:creationId xmlns:a16="http://schemas.microsoft.com/office/drawing/2014/main" id="{EEF247EC-AE0A-0B4C-89E4-F4AAC108F861}"/>
              </a:ext>
            </a:extLst>
          </p:cNvPr>
          <p:cNvPicPr>
            <a:picLocks noChangeAspect="1"/>
          </p:cNvPicPr>
          <p:nvPr/>
        </p:nvPicPr>
        <p:blipFill>
          <a:blip r:embed="rId5"/>
          <a:stretch>
            <a:fillRect/>
          </a:stretch>
        </p:blipFill>
        <p:spPr>
          <a:xfrm>
            <a:off x="1189261" y="1300765"/>
            <a:ext cx="9962704" cy="4837856"/>
          </a:xfrm>
          <a:prstGeom prst="rect">
            <a:avLst/>
          </a:prstGeom>
        </p:spPr>
      </p:pic>
    </p:spTree>
    <p:extLst>
      <p:ext uri="{BB962C8B-B14F-4D97-AF65-F5344CB8AC3E}">
        <p14:creationId xmlns:p14="http://schemas.microsoft.com/office/powerpoint/2010/main" val="420441500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21F83CD-E769-1D13-581B-754BE50AD95D}"/>
              </a:ext>
            </a:extLst>
          </p:cNvPr>
          <p:cNvSpPr>
            <a:spLocks noGrp="1"/>
          </p:cNvSpPr>
          <p:nvPr>
            <p:ph type="title"/>
          </p:nvPr>
        </p:nvSpPr>
        <p:spPr>
          <a:xfrm>
            <a:off x="1040097" y="644526"/>
            <a:ext cx="10783700" cy="570024"/>
          </a:xfrm>
        </p:spPr>
        <p:txBody>
          <a:bodyPr/>
          <a:lstStyle/>
          <a:p>
            <a:r>
              <a:rPr lang="en-US" dirty="0"/>
              <a:t>Total Cost of Ownership Compatibility</a:t>
            </a:r>
          </a:p>
        </p:txBody>
      </p:sp>
      <p:sp>
        <p:nvSpPr>
          <p:cNvPr id="4" name="Foliennummernplatzhalter 5">
            <a:extLst>
              <a:ext uri="{FF2B5EF4-FFF2-40B4-BE49-F238E27FC236}">
                <a16:creationId xmlns:a16="http://schemas.microsoft.com/office/drawing/2014/main" id="{B5C34F8C-970C-1D8E-4A7B-1B29927903B2}"/>
              </a:ext>
            </a:extLst>
          </p:cNvPr>
          <p:cNvSpPr>
            <a:spLocks noGrp="1"/>
          </p:cNvSpPr>
          <p:nvPr>
            <p:ph type="sldNum" sz="quarter" idx="12"/>
          </p:nvPr>
        </p:nvSpPr>
        <p:spPr/>
        <p:txBody>
          <a:bodyPr/>
          <a:lstStyle/>
          <a:p>
            <a:fld id="{6C6AE60A-B69C-4790-82F7-3882EDF23186}" type="slidenum">
              <a:rPr lang="en-GB" smtClean="0"/>
              <a:t>15</a:t>
            </a:fld>
            <a:endParaRPr lang="en-GB" dirty="0"/>
          </a:p>
        </p:txBody>
      </p:sp>
      <p:grpSp>
        <p:nvGrpSpPr>
          <p:cNvPr id="3" name="Group 2">
            <a:extLst>
              <a:ext uri="{FF2B5EF4-FFF2-40B4-BE49-F238E27FC236}">
                <a16:creationId xmlns:a16="http://schemas.microsoft.com/office/drawing/2014/main" id="{AAB525AF-D8FA-2686-962C-8AF54D12B5B3}"/>
              </a:ext>
            </a:extLst>
          </p:cNvPr>
          <p:cNvGrpSpPr/>
          <p:nvPr/>
        </p:nvGrpSpPr>
        <p:grpSpPr>
          <a:xfrm>
            <a:off x="323850" y="735650"/>
            <a:ext cx="676656" cy="676656"/>
            <a:chOff x="164429" y="551698"/>
            <a:chExt cx="676656" cy="676656"/>
          </a:xfrm>
        </p:grpSpPr>
        <p:sp>
          <p:nvSpPr>
            <p:cNvPr id="11" name="Oval 10">
              <a:extLst>
                <a:ext uri="{FF2B5EF4-FFF2-40B4-BE49-F238E27FC236}">
                  <a16:creationId xmlns:a16="http://schemas.microsoft.com/office/drawing/2014/main" id="{F7DE8997-D1D1-FFE5-DB7E-36F7CEE4E78C}"/>
                </a:ext>
              </a:extLst>
            </p:cNvPr>
            <p:cNvSpPr/>
            <p:nvPr/>
          </p:nvSpPr>
          <p:spPr>
            <a:xfrm>
              <a:off x="164429" y="551698"/>
              <a:ext cx="676656" cy="676656"/>
            </a:xfrm>
            <a:prstGeom prst="ellipse">
              <a:avLst/>
            </a:prstGeom>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txBody>
            <a:bodyPr/>
            <a:lstStyle/>
            <a:p>
              <a:endParaRPr lang="en-US"/>
            </a:p>
          </p:txBody>
        </p:sp>
        <p:sp>
          <p:nvSpPr>
            <p:cNvPr id="14" name="Rectangle 13" descr="Dollar">
              <a:extLst>
                <a:ext uri="{FF2B5EF4-FFF2-40B4-BE49-F238E27FC236}">
                  <a16:creationId xmlns:a16="http://schemas.microsoft.com/office/drawing/2014/main" id="{D2F089B1-0E38-D467-699E-333AFE9C763E}"/>
                </a:ext>
              </a:extLst>
            </p:cNvPr>
            <p:cNvSpPr/>
            <p:nvPr/>
          </p:nvSpPr>
          <p:spPr>
            <a:xfrm>
              <a:off x="204020" y="607413"/>
              <a:ext cx="597473" cy="60713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grpSp>
      <p:sp>
        <p:nvSpPr>
          <p:cNvPr id="6" name="Fußzeilenplatzhalter 6">
            <a:extLst>
              <a:ext uri="{FF2B5EF4-FFF2-40B4-BE49-F238E27FC236}">
                <a16:creationId xmlns:a16="http://schemas.microsoft.com/office/drawing/2014/main" id="{51ED5B6E-0033-9008-3748-6CD590165D31}"/>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7" name="Datumsplatzhalter 3">
            <a:extLst>
              <a:ext uri="{FF2B5EF4-FFF2-40B4-BE49-F238E27FC236}">
                <a16:creationId xmlns:a16="http://schemas.microsoft.com/office/drawing/2014/main" id="{7E206B6F-F977-FE01-9E24-88CCA580D57D}"/>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pic>
        <p:nvPicPr>
          <p:cNvPr id="9" name="Picture 8">
            <a:extLst>
              <a:ext uri="{FF2B5EF4-FFF2-40B4-BE49-F238E27FC236}">
                <a16:creationId xmlns:a16="http://schemas.microsoft.com/office/drawing/2014/main" id="{F2558530-1B7B-7060-7CC5-38678D0D63CE}"/>
              </a:ext>
            </a:extLst>
          </p:cNvPr>
          <p:cNvPicPr>
            <a:picLocks noChangeAspect="1"/>
          </p:cNvPicPr>
          <p:nvPr/>
        </p:nvPicPr>
        <p:blipFill>
          <a:blip r:embed="rId5"/>
          <a:stretch>
            <a:fillRect/>
          </a:stretch>
        </p:blipFill>
        <p:spPr>
          <a:xfrm>
            <a:off x="1567458" y="1181055"/>
            <a:ext cx="9052322" cy="5169678"/>
          </a:xfrm>
          <a:prstGeom prst="rect">
            <a:avLst/>
          </a:prstGeom>
        </p:spPr>
      </p:pic>
    </p:spTree>
    <p:extLst>
      <p:ext uri="{BB962C8B-B14F-4D97-AF65-F5344CB8AC3E}">
        <p14:creationId xmlns:p14="http://schemas.microsoft.com/office/powerpoint/2010/main" val="54830257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ctrTitle"/>
          </p:nvPr>
        </p:nvSpPr>
        <p:spPr/>
        <p:txBody>
          <a:bodyPr/>
          <a:lstStyle/>
          <a:p>
            <a:r>
              <a:rPr lang="en-US" dirty="0">
                <a:latin typeface="Arial" panose="020B0604020202020204" pitchFamily="34" charset="0"/>
                <a:cs typeface="Arial" panose="020B0604020202020204" pitchFamily="34" charset="0"/>
              </a:rPr>
              <a:t>Data and results</a:t>
            </a:r>
          </a:p>
        </p:txBody>
      </p:sp>
      <p:sp>
        <p:nvSpPr>
          <p:cNvPr id="15" name="Subtitle 14"/>
          <p:cNvSpPr>
            <a:spLocks noGrp="1"/>
          </p:cNvSpPr>
          <p:nvPr>
            <p:ph type="subTitle" idx="1"/>
          </p:nvPr>
        </p:nvSpPr>
        <p:spPr/>
        <p:txBody>
          <a:bodyPr/>
          <a:lstStyle/>
          <a:p>
            <a:endParaRPr lang="en-US"/>
          </a:p>
        </p:txBody>
      </p:sp>
      <p:sp>
        <p:nvSpPr>
          <p:cNvPr id="3" name="Slide Number Placeholder 2"/>
          <p:cNvSpPr>
            <a:spLocks noGrp="1"/>
          </p:cNvSpPr>
          <p:nvPr>
            <p:ph type="sldNum" sz="quarter" idx="12"/>
          </p:nvPr>
        </p:nvSpPr>
        <p:spPr/>
        <p:txBody>
          <a:bodyPr/>
          <a:lstStyle/>
          <a:p>
            <a:fld id="{6C6AE60A-B69C-4790-82F7-3882EDF23186}" type="slidenum">
              <a:rPr lang="en-GB" smtClean="0"/>
              <a:t>16</a:t>
            </a:fld>
            <a:endParaRPr lang="en-GB" dirty="0"/>
          </a:p>
        </p:txBody>
      </p:sp>
      <p:sp>
        <p:nvSpPr>
          <p:cNvPr id="16" name="Picture Placeholder 15"/>
          <p:cNvSpPr>
            <a:spLocks noGrp="1"/>
          </p:cNvSpPr>
          <p:nvPr>
            <p:ph type="pic" sz="quarter" idx="13"/>
          </p:nvPr>
        </p:nvSpPr>
        <p:spPr/>
        <p:txBody>
          <a:bodyPr/>
          <a:lstStyle/>
          <a:p>
            <a:endParaRPr lang="en-US"/>
          </a:p>
        </p:txBody>
      </p:sp>
      <p:sp>
        <p:nvSpPr>
          <p:cNvPr id="2" name="Foliennummernplatzhalter 5">
            <a:extLst>
              <a:ext uri="{FF2B5EF4-FFF2-40B4-BE49-F238E27FC236}">
                <a16:creationId xmlns:a16="http://schemas.microsoft.com/office/drawing/2014/main" id="{DAB93CB4-5741-C659-6AA2-0273B22972FB}"/>
              </a:ext>
            </a:extLst>
          </p:cNvPr>
          <p:cNvSpPr txBox="1">
            <a:spLocks/>
          </p:cNvSpPr>
          <p:nvPr/>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16</a:t>
            </a:fld>
            <a:endParaRPr lang="en-GB" dirty="0"/>
          </a:p>
        </p:txBody>
      </p:sp>
      <p:sp>
        <p:nvSpPr>
          <p:cNvPr id="5" name="Fußzeilenplatzhalter 6">
            <a:extLst>
              <a:ext uri="{FF2B5EF4-FFF2-40B4-BE49-F238E27FC236}">
                <a16:creationId xmlns:a16="http://schemas.microsoft.com/office/drawing/2014/main" id="{496E7A22-D0B8-6F56-416D-E42C96461E54}"/>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6" name="Datumsplatzhalter 3">
            <a:extLst>
              <a:ext uri="{FF2B5EF4-FFF2-40B4-BE49-F238E27FC236}">
                <a16:creationId xmlns:a16="http://schemas.microsoft.com/office/drawing/2014/main" id="{77E2E523-126B-5025-910E-CDEF6C09331B}"/>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17122909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18AA-14FE-9BCC-737B-18D1C6E21ABE}"/>
              </a:ext>
            </a:extLst>
          </p:cNvPr>
          <p:cNvSpPr>
            <a:spLocks noGrp="1"/>
          </p:cNvSpPr>
          <p:nvPr>
            <p:ph type="title"/>
          </p:nvPr>
        </p:nvSpPr>
        <p:spPr/>
        <p:txBody>
          <a:bodyPr/>
          <a:lstStyle/>
          <a:p>
            <a:r>
              <a:rPr lang="de-CH" dirty="0"/>
              <a:t>Data</a:t>
            </a:r>
          </a:p>
        </p:txBody>
      </p:sp>
      <p:sp>
        <p:nvSpPr>
          <p:cNvPr id="3" name="Content Placeholder 2">
            <a:extLst>
              <a:ext uri="{FF2B5EF4-FFF2-40B4-BE49-F238E27FC236}">
                <a16:creationId xmlns:a16="http://schemas.microsoft.com/office/drawing/2014/main" id="{A9ADE712-97E2-78F5-3FA4-2877956D68CD}"/>
              </a:ext>
            </a:extLst>
          </p:cNvPr>
          <p:cNvSpPr>
            <a:spLocks noGrp="1"/>
          </p:cNvSpPr>
          <p:nvPr>
            <p:ph idx="1"/>
          </p:nvPr>
        </p:nvSpPr>
        <p:spPr>
          <a:xfrm>
            <a:off x="334468" y="1322388"/>
            <a:ext cx="11528919" cy="4213224"/>
          </a:xfrm>
        </p:spPr>
        <p:txBody>
          <a:bodyPr/>
          <a:lstStyle/>
          <a:p>
            <a:r>
              <a:rPr lang="de-CH" dirty="0" err="1"/>
              <a:t>Prolific</a:t>
            </a:r>
            <a:r>
              <a:rPr lang="de-CH" dirty="0"/>
              <a:t> Sample (N=3228)</a:t>
            </a:r>
          </a:p>
          <a:p>
            <a:pPr lvl="1"/>
            <a:r>
              <a:rPr lang="de-CH" dirty="0"/>
              <a:t>Car </a:t>
            </a:r>
            <a:r>
              <a:rPr lang="de-CH" dirty="0" err="1"/>
              <a:t>owners</a:t>
            </a:r>
            <a:r>
              <a:rPr lang="de-CH" dirty="0"/>
              <a:t>/</a:t>
            </a:r>
            <a:r>
              <a:rPr lang="de-CH" dirty="0" err="1"/>
              <a:t>car</a:t>
            </a:r>
            <a:r>
              <a:rPr lang="de-CH" dirty="0"/>
              <a:t> </a:t>
            </a:r>
            <a:r>
              <a:rPr lang="de-CH" dirty="0" err="1"/>
              <a:t>leasing</a:t>
            </a:r>
            <a:r>
              <a:rPr lang="de-CH" dirty="0"/>
              <a:t> (</a:t>
            </a:r>
            <a:r>
              <a:rPr lang="de-CH" dirty="0" err="1"/>
              <a:t>petrol</a:t>
            </a:r>
            <a:r>
              <a:rPr lang="de-CH" dirty="0"/>
              <a:t>: 66% </a:t>
            </a:r>
            <a:r>
              <a:rPr lang="de-CH" dirty="0" err="1"/>
              <a:t>diesel</a:t>
            </a:r>
            <a:r>
              <a:rPr lang="de-CH" dirty="0"/>
              <a:t>: 25%, 6% hybrid, 3% </a:t>
            </a:r>
            <a:r>
              <a:rPr lang="de-CH" dirty="0" err="1"/>
              <a:t>electric</a:t>
            </a:r>
            <a:r>
              <a:rPr lang="de-CH" dirty="0"/>
              <a:t>, )</a:t>
            </a:r>
          </a:p>
          <a:p>
            <a:pPr lvl="1"/>
            <a:r>
              <a:rPr lang="de-CH" dirty="0"/>
              <a:t>Age (</a:t>
            </a:r>
            <a:r>
              <a:rPr lang="de-CH" i="1" dirty="0" err="1"/>
              <a:t>mean</a:t>
            </a:r>
            <a:r>
              <a:rPr lang="de-CH" dirty="0"/>
              <a:t>: 41, </a:t>
            </a:r>
            <a:r>
              <a:rPr lang="de-CH" i="1" dirty="0"/>
              <a:t>SD</a:t>
            </a:r>
            <a:r>
              <a:rPr lang="de-CH" dirty="0"/>
              <a:t>= 11, </a:t>
            </a:r>
            <a:r>
              <a:rPr lang="de-CH" i="1" dirty="0"/>
              <a:t>min</a:t>
            </a:r>
            <a:r>
              <a:rPr lang="de-CH" dirty="0"/>
              <a:t>=20, </a:t>
            </a:r>
            <a:r>
              <a:rPr lang="de-CH" i="1" dirty="0" err="1"/>
              <a:t>max</a:t>
            </a:r>
            <a:r>
              <a:rPr lang="de-CH" dirty="0"/>
              <a:t>=77)</a:t>
            </a:r>
          </a:p>
          <a:p>
            <a:pPr lvl="1"/>
            <a:r>
              <a:rPr lang="de-CH" dirty="0"/>
              <a:t>Gender (46% </a:t>
            </a:r>
            <a:r>
              <a:rPr lang="de-CH" dirty="0" err="1"/>
              <a:t>female</a:t>
            </a:r>
            <a:r>
              <a:rPr lang="de-CH" dirty="0"/>
              <a:t>)</a:t>
            </a:r>
          </a:p>
          <a:p>
            <a:pPr lvl="1"/>
            <a:r>
              <a:rPr lang="de-CH" dirty="0"/>
              <a:t>Living </a:t>
            </a:r>
            <a:r>
              <a:rPr lang="de-CH" dirty="0" err="1"/>
              <a:t>situation</a:t>
            </a:r>
            <a:r>
              <a:rPr lang="de-CH" dirty="0"/>
              <a:t> (75% single-</a:t>
            </a:r>
            <a:r>
              <a:rPr lang="de-CH" dirty="0" err="1"/>
              <a:t>family</a:t>
            </a:r>
            <a:r>
              <a:rPr lang="de-CH" dirty="0"/>
              <a:t> </a:t>
            </a:r>
            <a:r>
              <a:rPr lang="de-CH" dirty="0" err="1"/>
              <a:t>house</a:t>
            </a:r>
            <a:r>
              <a:rPr lang="de-CH" dirty="0"/>
              <a:t>, 13% </a:t>
            </a:r>
            <a:r>
              <a:rPr lang="de-CH" dirty="0" err="1"/>
              <a:t>apartment</a:t>
            </a:r>
            <a:r>
              <a:rPr lang="de-CH" dirty="0"/>
              <a:t>, 12% multi-</a:t>
            </a:r>
            <a:r>
              <a:rPr lang="de-CH" dirty="0" err="1"/>
              <a:t>family</a:t>
            </a:r>
            <a:r>
              <a:rPr lang="de-CH" dirty="0"/>
              <a:t> </a:t>
            </a:r>
            <a:r>
              <a:rPr lang="de-CH" dirty="0" err="1"/>
              <a:t>house</a:t>
            </a:r>
            <a:r>
              <a:rPr lang="de-CH" dirty="0"/>
              <a:t>)</a:t>
            </a:r>
          </a:p>
        </p:txBody>
      </p:sp>
      <p:sp>
        <p:nvSpPr>
          <p:cNvPr id="6" name="Foliennummernplatzhalter 5">
            <a:extLst>
              <a:ext uri="{FF2B5EF4-FFF2-40B4-BE49-F238E27FC236}">
                <a16:creationId xmlns:a16="http://schemas.microsoft.com/office/drawing/2014/main" id="{525A5C4E-9AC2-5081-8722-19AACBE62117}"/>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17</a:t>
            </a:fld>
            <a:endParaRPr lang="en-GB" dirty="0"/>
          </a:p>
        </p:txBody>
      </p:sp>
      <p:sp>
        <p:nvSpPr>
          <p:cNvPr id="8" name="Fußzeilenplatzhalter 6">
            <a:extLst>
              <a:ext uri="{FF2B5EF4-FFF2-40B4-BE49-F238E27FC236}">
                <a16:creationId xmlns:a16="http://schemas.microsoft.com/office/drawing/2014/main" id="{4167B59E-1CED-9BD6-4052-A80AB2FFF41C}"/>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4" name="Datumsplatzhalter 3">
            <a:extLst>
              <a:ext uri="{FF2B5EF4-FFF2-40B4-BE49-F238E27FC236}">
                <a16:creationId xmlns:a16="http://schemas.microsoft.com/office/drawing/2014/main" id="{D8B55965-327C-AD68-49A0-E49262E29672}"/>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073197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80A6D-891C-5583-20D3-7813E9EC3481}"/>
              </a:ext>
            </a:extLst>
          </p:cNvPr>
          <p:cNvSpPr>
            <a:spLocks noGrp="1"/>
          </p:cNvSpPr>
          <p:nvPr>
            <p:ph type="title"/>
          </p:nvPr>
        </p:nvSpPr>
        <p:spPr/>
        <p:txBody>
          <a:bodyPr/>
          <a:lstStyle/>
          <a:p>
            <a:r>
              <a:rPr lang="en-US" dirty="0"/>
              <a:t>Compatibility bias: Range</a:t>
            </a:r>
          </a:p>
        </p:txBody>
      </p:sp>
      <p:pic>
        <p:nvPicPr>
          <p:cNvPr id="6" name="Content Placeholder 5">
            <a:extLst>
              <a:ext uri="{FF2B5EF4-FFF2-40B4-BE49-F238E27FC236}">
                <a16:creationId xmlns:a16="http://schemas.microsoft.com/office/drawing/2014/main" id="{0741DCC8-A8F8-23EF-FDF4-E8FFF9EA2182}"/>
              </a:ext>
            </a:extLst>
          </p:cNvPr>
          <p:cNvPicPr>
            <a:picLocks noGrp="1" noChangeAspect="1"/>
          </p:cNvPicPr>
          <p:nvPr>
            <p:ph idx="1"/>
          </p:nvPr>
        </p:nvPicPr>
        <p:blipFill>
          <a:blip r:embed="rId2"/>
          <a:stretch>
            <a:fillRect/>
          </a:stretch>
        </p:blipFill>
        <p:spPr>
          <a:xfrm>
            <a:off x="1445419" y="1136563"/>
            <a:ext cx="9808947" cy="5170488"/>
          </a:xfrm>
        </p:spPr>
      </p:pic>
      <p:sp>
        <p:nvSpPr>
          <p:cNvPr id="4" name="Slide Number Placeholder 3">
            <a:extLst>
              <a:ext uri="{FF2B5EF4-FFF2-40B4-BE49-F238E27FC236}">
                <a16:creationId xmlns:a16="http://schemas.microsoft.com/office/drawing/2014/main" id="{4CECAC3C-06F1-9487-095B-33E94DE8C576}"/>
              </a:ext>
            </a:extLst>
          </p:cNvPr>
          <p:cNvSpPr>
            <a:spLocks noGrp="1"/>
          </p:cNvSpPr>
          <p:nvPr>
            <p:ph type="sldNum" sz="quarter" idx="12"/>
          </p:nvPr>
        </p:nvSpPr>
        <p:spPr/>
        <p:txBody>
          <a:bodyPr/>
          <a:lstStyle/>
          <a:p>
            <a:fld id="{6C6AE60A-B69C-4790-82F7-3882EDF23186}" type="slidenum">
              <a:rPr lang="en-GB" smtClean="0"/>
              <a:t>18</a:t>
            </a:fld>
            <a:endParaRPr lang="en-GB" dirty="0"/>
          </a:p>
        </p:txBody>
      </p:sp>
      <p:sp>
        <p:nvSpPr>
          <p:cNvPr id="8" name="Fußzeilenplatzhalter 6">
            <a:extLst>
              <a:ext uri="{FF2B5EF4-FFF2-40B4-BE49-F238E27FC236}">
                <a16:creationId xmlns:a16="http://schemas.microsoft.com/office/drawing/2014/main" id="{A88958CC-78D3-AF9C-E258-563D186189E6}"/>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9" name="Datumsplatzhalter 3">
            <a:extLst>
              <a:ext uri="{FF2B5EF4-FFF2-40B4-BE49-F238E27FC236}">
                <a16:creationId xmlns:a16="http://schemas.microsoft.com/office/drawing/2014/main" id="{DAC5AA98-6826-B3E7-F09D-1C262F9B352A}"/>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4074879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80A6D-891C-5583-20D3-7813E9EC3481}"/>
              </a:ext>
            </a:extLst>
          </p:cNvPr>
          <p:cNvSpPr>
            <a:spLocks noGrp="1"/>
          </p:cNvSpPr>
          <p:nvPr>
            <p:ph type="title"/>
          </p:nvPr>
        </p:nvSpPr>
        <p:spPr/>
        <p:txBody>
          <a:bodyPr/>
          <a:lstStyle/>
          <a:p>
            <a:r>
              <a:rPr lang="en-US" dirty="0"/>
              <a:t>Compatibility bias: Charging</a:t>
            </a:r>
          </a:p>
        </p:txBody>
      </p:sp>
      <p:sp>
        <p:nvSpPr>
          <p:cNvPr id="3" name="Content Placeholder 2">
            <a:extLst>
              <a:ext uri="{FF2B5EF4-FFF2-40B4-BE49-F238E27FC236}">
                <a16:creationId xmlns:a16="http://schemas.microsoft.com/office/drawing/2014/main" id="{6C8A63E0-7DCC-F558-3B53-26113D789AB1}"/>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4CECAC3C-06F1-9487-095B-33E94DE8C576}"/>
              </a:ext>
            </a:extLst>
          </p:cNvPr>
          <p:cNvSpPr>
            <a:spLocks noGrp="1"/>
          </p:cNvSpPr>
          <p:nvPr>
            <p:ph type="sldNum" sz="quarter" idx="12"/>
          </p:nvPr>
        </p:nvSpPr>
        <p:spPr/>
        <p:txBody>
          <a:bodyPr/>
          <a:lstStyle/>
          <a:p>
            <a:fld id="{6C6AE60A-B69C-4790-82F7-3882EDF23186}" type="slidenum">
              <a:rPr lang="en-GB" smtClean="0"/>
              <a:t>19</a:t>
            </a:fld>
            <a:endParaRPr lang="en-GB" dirty="0"/>
          </a:p>
        </p:txBody>
      </p:sp>
      <p:pic>
        <p:nvPicPr>
          <p:cNvPr id="6" name="Picture 5">
            <a:extLst>
              <a:ext uri="{FF2B5EF4-FFF2-40B4-BE49-F238E27FC236}">
                <a16:creationId xmlns:a16="http://schemas.microsoft.com/office/drawing/2014/main" id="{6DEEE1C3-A2CA-C58B-2BEF-F6F3A829CC34}"/>
              </a:ext>
            </a:extLst>
          </p:cNvPr>
          <p:cNvPicPr>
            <a:picLocks noChangeAspect="1"/>
          </p:cNvPicPr>
          <p:nvPr/>
        </p:nvPicPr>
        <p:blipFill>
          <a:blip r:embed="rId2"/>
          <a:stretch>
            <a:fillRect/>
          </a:stretch>
        </p:blipFill>
        <p:spPr>
          <a:xfrm>
            <a:off x="1158769" y="1196711"/>
            <a:ext cx="9859080" cy="5062348"/>
          </a:xfrm>
          <a:prstGeom prst="rect">
            <a:avLst/>
          </a:prstGeom>
        </p:spPr>
      </p:pic>
      <p:sp>
        <p:nvSpPr>
          <p:cNvPr id="7" name="Fußzeilenplatzhalter 6">
            <a:extLst>
              <a:ext uri="{FF2B5EF4-FFF2-40B4-BE49-F238E27FC236}">
                <a16:creationId xmlns:a16="http://schemas.microsoft.com/office/drawing/2014/main" id="{310834B9-29E1-E778-ADAF-A5A67D84E515}"/>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8" name="Datumsplatzhalter 3">
            <a:extLst>
              <a:ext uri="{FF2B5EF4-FFF2-40B4-BE49-F238E27FC236}">
                <a16:creationId xmlns:a16="http://schemas.microsoft.com/office/drawing/2014/main" id="{6DDCD25F-FB53-F25C-899D-11E16985AF14}"/>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912145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35813" y="1485661"/>
            <a:ext cx="11537950" cy="4786310"/>
          </a:xfrm>
        </p:spPr>
        <p:txBody>
          <a:bodyPr/>
          <a:lstStyle/>
          <a:p>
            <a:r>
              <a:rPr lang="en-US" dirty="0"/>
              <a:t>Introduction</a:t>
            </a:r>
          </a:p>
          <a:p>
            <a:endParaRPr lang="en-US" dirty="0"/>
          </a:p>
          <a:p>
            <a:r>
              <a:rPr lang="en-US" dirty="0"/>
              <a:t>Methodological approach</a:t>
            </a:r>
          </a:p>
          <a:p>
            <a:endParaRPr lang="en-US" dirty="0"/>
          </a:p>
          <a:p>
            <a:r>
              <a:rPr lang="en-US" dirty="0"/>
              <a:t>Results</a:t>
            </a:r>
          </a:p>
          <a:p>
            <a:endParaRPr lang="en-US" dirty="0"/>
          </a:p>
          <a:p>
            <a:r>
              <a:rPr lang="en-US" dirty="0"/>
              <a:t>Conclusions</a:t>
            </a:r>
          </a:p>
          <a:p>
            <a:pPr marL="0" indent="0">
              <a:spcBef>
                <a:spcPts val="0"/>
              </a:spcBef>
              <a:buNone/>
            </a:pPr>
            <a:endParaRPr lang="en-US" dirty="0"/>
          </a:p>
        </p:txBody>
      </p:sp>
      <p:sp>
        <p:nvSpPr>
          <p:cNvPr id="6" name="Title 5"/>
          <p:cNvSpPr>
            <a:spLocks noGrp="1"/>
          </p:cNvSpPr>
          <p:nvPr>
            <p:ph type="title"/>
          </p:nvPr>
        </p:nvSpPr>
        <p:spPr>
          <a:xfrm>
            <a:off x="323850" y="620714"/>
            <a:ext cx="11537950" cy="598486"/>
          </a:xfrm>
        </p:spPr>
        <p:txBody>
          <a:bodyPr/>
          <a:lstStyle/>
          <a:p>
            <a:r>
              <a:rPr lang="en-US" dirty="0"/>
              <a:t>Overview</a:t>
            </a:r>
          </a:p>
        </p:txBody>
      </p:sp>
      <p:sp>
        <p:nvSpPr>
          <p:cNvPr id="9" name="Fußzeilenplatzhalter 6">
            <a:extLst>
              <a:ext uri="{FF2B5EF4-FFF2-40B4-BE49-F238E27FC236}">
                <a16:creationId xmlns:a16="http://schemas.microsoft.com/office/drawing/2014/main" id="{2A7C79B5-6B07-43E7-C02F-2A906C1AA328}"/>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3290AC4F-D8F3-9FE5-CFB0-F307E6578AC2}"/>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3976947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80A6D-891C-5583-20D3-7813E9EC3481}"/>
              </a:ext>
            </a:extLst>
          </p:cNvPr>
          <p:cNvSpPr>
            <a:spLocks noGrp="1"/>
          </p:cNvSpPr>
          <p:nvPr>
            <p:ph type="title"/>
          </p:nvPr>
        </p:nvSpPr>
        <p:spPr/>
        <p:txBody>
          <a:bodyPr/>
          <a:lstStyle/>
          <a:p>
            <a:r>
              <a:rPr lang="en-US" dirty="0"/>
              <a:t>Compatibility bias: TCO</a:t>
            </a:r>
          </a:p>
        </p:txBody>
      </p:sp>
      <p:pic>
        <p:nvPicPr>
          <p:cNvPr id="6" name="Content Placeholder 5">
            <a:extLst>
              <a:ext uri="{FF2B5EF4-FFF2-40B4-BE49-F238E27FC236}">
                <a16:creationId xmlns:a16="http://schemas.microsoft.com/office/drawing/2014/main" id="{298A9CAA-7301-1902-8031-4A22B8B3BD48}"/>
              </a:ext>
            </a:extLst>
          </p:cNvPr>
          <p:cNvPicPr>
            <a:picLocks noGrp="1" noChangeAspect="1"/>
          </p:cNvPicPr>
          <p:nvPr>
            <p:ph idx="1"/>
          </p:nvPr>
        </p:nvPicPr>
        <p:blipFill>
          <a:blip r:embed="rId2"/>
          <a:stretch>
            <a:fillRect/>
          </a:stretch>
        </p:blipFill>
        <p:spPr>
          <a:xfrm>
            <a:off x="1149970" y="1143001"/>
            <a:ext cx="9876680" cy="5094288"/>
          </a:xfrm>
        </p:spPr>
      </p:pic>
      <p:sp>
        <p:nvSpPr>
          <p:cNvPr id="4" name="Slide Number Placeholder 3">
            <a:extLst>
              <a:ext uri="{FF2B5EF4-FFF2-40B4-BE49-F238E27FC236}">
                <a16:creationId xmlns:a16="http://schemas.microsoft.com/office/drawing/2014/main" id="{4CECAC3C-06F1-9487-095B-33E94DE8C576}"/>
              </a:ext>
            </a:extLst>
          </p:cNvPr>
          <p:cNvSpPr>
            <a:spLocks noGrp="1"/>
          </p:cNvSpPr>
          <p:nvPr>
            <p:ph type="sldNum" sz="quarter" idx="12"/>
          </p:nvPr>
        </p:nvSpPr>
        <p:spPr/>
        <p:txBody>
          <a:bodyPr/>
          <a:lstStyle/>
          <a:p>
            <a:fld id="{6C6AE60A-B69C-4790-82F7-3882EDF23186}" type="slidenum">
              <a:rPr lang="en-GB" smtClean="0"/>
              <a:t>20</a:t>
            </a:fld>
            <a:endParaRPr lang="en-GB" dirty="0"/>
          </a:p>
        </p:txBody>
      </p:sp>
      <p:sp>
        <p:nvSpPr>
          <p:cNvPr id="7" name="Fußzeilenplatzhalter 6">
            <a:extLst>
              <a:ext uri="{FF2B5EF4-FFF2-40B4-BE49-F238E27FC236}">
                <a16:creationId xmlns:a16="http://schemas.microsoft.com/office/drawing/2014/main" id="{CD63FBB3-75EE-BFF0-23C8-A7007BD3D057}"/>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8" name="Datumsplatzhalter 3">
            <a:extLst>
              <a:ext uri="{FF2B5EF4-FFF2-40B4-BE49-F238E27FC236}">
                <a16:creationId xmlns:a16="http://schemas.microsoft.com/office/drawing/2014/main" id="{173AAF25-ADA5-1E90-39BB-B00A3E50995F}"/>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4290145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DB435-219C-2C6F-8520-5B76445A1D3B}"/>
              </a:ext>
            </a:extLst>
          </p:cNvPr>
          <p:cNvSpPr>
            <a:spLocks noGrp="1"/>
          </p:cNvSpPr>
          <p:nvPr>
            <p:ph type="title"/>
          </p:nvPr>
        </p:nvSpPr>
        <p:spPr/>
        <p:txBody>
          <a:bodyPr/>
          <a:lstStyle/>
          <a:p>
            <a:r>
              <a:rPr lang="de-CH" dirty="0" err="1"/>
              <a:t>Quantifying</a:t>
            </a:r>
            <a:r>
              <a:rPr lang="de-CH" dirty="0"/>
              <a:t> </a:t>
            </a:r>
            <a:r>
              <a:rPr lang="de-CH" dirty="0" err="1"/>
              <a:t>psychological</a:t>
            </a:r>
            <a:r>
              <a:rPr lang="de-CH" dirty="0"/>
              <a:t>/</a:t>
            </a:r>
            <a:r>
              <a:rPr lang="de-CH" dirty="0" err="1"/>
              <a:t>information</a:t>
            </a:r>
            <a:r>
              <a:rPr lang="de-CH" dirty="0"/>
              <a:t> </a:t>
            </a:r>
            <a:r>
              <a:rPr lang="de-CH" dirty="0" err="1"/>
              <a:t>barriers</a:t>
            </a:r>
            <a:endParaRPr lang="de-CH" dirty="0"/>
          </a:p>
        </p:txBody>
      </p:sp>
      <p:sp>
        <p:nvSpPr>
          <p:cNvPr id="3" name="Content Placeholder 2">
            <a:extLst>
              <a:ext uri="{FF2B5EF4-FFF2-40B4-BE49-F238E27FC236}">
                <a16:creationId xmlns:a16="http://schemas.microsoft.com/office/drawing/2014/main" id="{71E27DE5-A43C-7E30-0A1C-B2B4B1B090D8}"/>
              </a:ext>
            </a:extLst>
          </p:cNvPr>
          <p:cNvSpPr>
            <a:spLocks noGrp="1"/>
          </p:cNvSpPr>
          <p:nvPr>
            <p:ph idx="1"/>
          </p:nvPr>
        </p:nvSpPr>
        <p:spPr/>
        <p:txBody>
          <a:bodyPr/>
          <a:lstStyle/>
          <a:p>
            <a:r>
              <a:rPr lang="de-CH" dirty="0"/>
              <a:t>9 out </a:t>
            </a:r>
            <a:r>
              <a:rPr lang="de-CH" dirty="0" err="1"/>
              <a:t>of</a:t>
            </a:r>
            <a:r>
              <a:rPr lang="de-CH" dirty="0"/>
              <a:t> 10 </a:t>
            </a:r>
            <a:r>
              <a:rPr lang="de-CH" dirty="0" err="1"/>
              <a:t>car</a:t>
            </a:r>
            <a:r>
              <a:rPr lang="de-CH" dirty="0"/>
              <a:t> </a:t>
            </a:r>
            <a:r>
              <a:rPr lang="de-CH" dirty="0" err="1"/>
              <a:t>owners</a:t>
            </a:r>
            <a:r>
              <a:rPr lang="de-CH" dirty="0"/>
              <a:t> </a:t>
            </a:r>
            <a:r>
              <a:rPr lang="de-CH" dirty="0" err="1"/>
              <a:t>overestimate</a:t>
            </a:r>
            <a:r>
              <a:rPr lang="de-CH" dirty="0"/>
              <a:t> </a:t>
            </a:r>
            <a:r>
              <a:rPr lang="de-CH" dirty="0" err="1"/>
              <a:t>EV’s</a:t>
            </a:r>
            <a:r>
              <a:rPr lang="de-CH" dirty="0"/>
              <a:t> </a:t>
            </a:r>
            <a:r>
              <a:rPr lang="de-CH" dirty="0" err="1"/>
              <a:t>range</a:t>
            </a:r>
            <a:r>
              <a:rPr lang="de-CH" dirty="0"/>
              <a:t> </a:t>
            </a:r>
            <a:r>
              <a:rPr lang="de-CH" dirty="0" err="1"/>
              <a:t>needs</a:t>
            </a:r>
            <a:r>
              <a:rPr lang="de-CH" dirty="0"/>
              <a:t> </a:t>
            </a:r>
            <a:r>
              <a:rPr lang="de-CH" sz="1600" dirty="0"/>
              <a:t>(i.e. % </a:t>
            </a:r>
            <a:r>
              <a:rPr lang="de-CH" sz="1600" dirty="0" err="1"/>
              <a:t>of</a:t>
            </a:r>
            <a:r>
              <a:rPr lang="de-CH" sz="1600" dirty="0"/>
              <a:t> </a:t>
            </a:r>
            <a:r>
              <a:rPr lang="de-CH" sz="1600" dirty="0" err="1"/>
              <a:t>trips</a:t>
            </a:r>
            <a:r>
              <a:rPr lang="de-CH" sz="1600" dirty="0"/>
              <a:t> per </a:t>
            </a:r>
            <a:r>
              <a:rPr lang="de-CH" sz="1600" dirty="0" err="1"/>
              <a:t>year</a:t>
            </a:r>
            <a:r>
              <a:rPr lang="de-CH" sz="1600" dirty="0"/>
              <a:t> </a:t>
            </a:r>
            <a:r>
              <a:rPr lang="de-CH" sz="1600" dirty="0" err="1"/>
              <a:t>they</a:t>
            </a:r>
            <a:r>
              <a:rPr lang="de-CH" sz="1600" dirty="0"/>
              <a:t> </a:t>
            </a:r>
            <a:r>
              <a:rPr lang="de-CH" sz="1600" dirty="0" err="1"/>
              <a:t>would</a:t>
            </a:r>
            <a:r>
              <a:rPr lang="de-CH" sz="1600" dirty="0"/>
              <a:t> </a:t>
            </a:r>
            <a:r>
              <a:rPr lang="de-CH" sz="1600" dirty="0" err="1"/>
              <a:t>need</a:t>
            </a:r>
            <a:r>
              <a:rPr lang="de-CH" sz="1600" dirty="0"/>
              <a:t> </a:t>
            </a:r>
            <a:r>
              <a:rPr lang="de-CH" sz="1600" dirty="0" err="1"/>
              <a:t>to</a:t>
            </a:r>
            <a:r>
              <a:rPr lang="de-CH" sz="1600" dirty="0"/>
              <a:t> </a:t>
            </a:r>
            <a:r>
              <a:rPr lang="de-CH" sz="1600" dirty="0" err="1"/>
              <a:t>stop</a:t>
            </a:r>
            <a:r>
              <a:rPr lang="de-CH" sz="1600" dirty="0"/>
              <a:t> </a:t>
            </a:r>
            <a:r>
              <a:rPr lang="de-CH" sz="1600" dirty="0" err="1"/>
              <a:t>to</a:t>
            </a:r>
            <a:r>
              <a:rPr lang="de-CH" sz="1600" dirty="0"/>
              <a:t> </a:t>
            </a:r>
            <a:r>
              <a:rPr lang="de-CH" sz="1600" dirty="0" err="1"/>
              <a:t>re</a:t>
            </a:r>
            <a:r>
              <a:rPr lang="de-CH" sz="1600" dirty="0"/>
              <a:t>-charge on </a:t>
            </a:r>
            <a:r>
              <a:rPr lang="de-CH" sz="1600" dirty="0" err="1"/>
              <a:t>long-distance</a:t>
            </a:r>
            <a:r>
              <a:rPr lang="de-CH" sz="1600" dirty="0"/>
              <a:t> </a:t>
            </a:r>
            <a:r>
              <a:rPr lang="de-CH" sz="1600" dirty="0" err="1"/>
              <a:t>trips</a:t>
            </a:r>
            <a:r>
              <a:rPr lang="de-CH" sz="1600" dirty="0"/>
              <a:t> </a:t>
            </a:r>
            <a:r>
              <a:rPr lang="de-CH" sz="1600" dirty="0" err="1"/>
              <a:t>considering</a:t>
            </a:r>
            <a:r>
              <a:rPr lang="de-CH" sz="1600" dirty="0"/>
              <a:t> </a:t>
            </a:r>
            <a:r>
              <a:rPr lang="de-CH" sz="1600" dirty="0" err="1"/>
              <a:t>their</a:t>
            </a:r>
            <a:r>
              <a:rPr lang="de-CH" sz="1600" dirty="0"/>
              <a:t> </a:t>
            </a:r>
            <a:r>
              <a:rPr lang="de-CH" sz="1600" dirty="0" err="1"/>
              <a:t>usual</a:t>
            </a:r>
            <a:r>
              <a:rPr lang="de-CH" sz="1600" dirty="0"/>
              <a:t> </a:t>
            </a:r>
            <a:r>
              <a:rPr lang="de-CH" sz="1600" dirty="0" err="1"/>
              <a:t>driving</a:t>
            </a:r>
            <a:r>
              <a:rPr lang="de-CH" sz="1600" dirty="0"/>
              <a:t> </a:t>
            </a:r>
            <a:r>
              <a:rPr lang="de-CH" sz="1600" dirty="0" err="1"/>
              <a:t>behavior</a:t>
            </a:r>
            <a:r>
              <a:rPr lang="de-CH" sz="1600" dirty="0"/>
              <a:t>)</a:t>
            </a:r>
          </a:p>
          <a:p>
            <a:endParaRPr lang="de-CH" sz="1600" dirty="0"/>
          </a:p>
          <a:p>
            <a:r>
              <a:rPr lang="de-CH" dirty="0"/>
              <a:t>7 out </a:t>
            </a:r>
            <a:r>
              <a:rPr lang="de-CH" dirty="0" err="1"/>
              <a:t>of</a:t>
            </a:r>
            <a:r>
              <a:rPr lang="de-CH" dirty="0"/>
              <a:t> 10 </a:t>
            </a:r>
            <a:r>
              <a:rPr lang="de-CH" dirty="0" err="1"/>
              <a:t>car</a:t>
            </a:r>
            <a:r>
              <a:rPr lang="de-CH" dirty="0"/>
              <a:t> </a:t>
            </a:r>
            <a:r>
              <a:rPr lang="de-CH" dirty="0" err="1"/>
              <a:t>owners</a:t>
            </a:r>
            <a:r>
              <a:rPr lang="de-CH" dirty="0"/>
              <a:t> </a:t>
            </a:r>
            <a:r>
              <a:rPr lang="de-CH" dirty="0" err="1"/>
              <a:t>overestimate</a:t>
            </a:r>
            <a:r>
              <a:rPr lang="de-CH" dirty="0"/>
              <a:t> </a:t>
            </a:r>
            <a:r>
              <a:rPr lang="de-CH" dirty="0" err="1"/>
              <a:t>EV’s</a:t>
            </a:r>
            <a:r>
              <a:rPr lang="de-CH" dirty="0"/>
              <a:t> </a:t>
            </a:r>
            <a:r>
              <a:rPr lang="de-CH" dirty="0" err="1"/>
              <a:t>charges</a:t>
            </a:r>
            <a:r>
              <a:rPr lang="de-CH" dirty="0"/>
              <a:t> </a:t>
            </a:r>
            <a:r>
              <a:rPr lang="de-CH" dirty="0" err="1"/>
              <a:t>needed</a:t>
            </a:r>
            <a:r>
              <a:rPr lang="de-CH" dirty="0"/>
              <a:t> </a:t>
            </a:r>
            <a:r>
              <a:rPr lang="de-CH" sz="1600" dirty="0"/>
              <a:t>(i.e. </a:t>
            </a:r>
            <a:r>
              <a:rPr lang="de-CH" sz="1600" dirty="0" err="1"/>
              <a:t>how</a:t>
            </a:r>
            <a:r>
              <a:rPr lang="de-CH" sz="1600" dirty="0"/>
              <a:t> </a:t>
            </a:r>
            <a:r>
              <a:rPr lang="de-CH" sz="1600" dirty="0" err="1"/>
              <a:t>many</a:t>
            </a:r>
            <a:r>
              <a:rPr lang="de-CH" sz="1600" dirty="0"/>
              <a:t> </a:t>
            </a:r>
            <a:r>
              <a:rPr lang="de-CH" sz="1600" dirty="0" err="1"/>
              <a:t>times</a:t>
            </a:r>
            <a:r>
              <a:rPr lang="de-CH" sz="1600" dirty="0"/>
              <a:t> </a:t>
            </a:r>
            <a:r>
              <a:rPr lang="de-CH" sz="1600" dirty="0" err="1"/>
              <a:t>they</a:t>
            </a:r>
            <a:r>
              <a:rPr lang="de-CH" sz="1600" dirty="0"/>
              <a:t> </a:t>
            </a:r>
            <a:r>
              <a:rPr lang="de-CH" sz="1600" dirty="0" err="1"/>
              <a:t>would</a:t>
            </a:r>
            <a:r>
              <a:rPr lang="de-CH" sz="1600" dirty="0"/>
              <a:t> </a:t>
            </a:r>
            <a:r>
              <a:rPr lang="de-CH" sz="1600" dirty="0" err="1"/>
              <a:t>need</a:t>
            </a:r>
            <a:r>
              <a:rPr lang="de-CH" sz="1600" dirty="0"/>
              <a:t> </a:t>
            </a:r>
            <a:r>
              <a:rPr lang="de-CH" sz="1600" dirty="0" err="1"/>
              <a:t>to</a:t>
            </a:r>
            <a:r>
              <a:rPr lang="de-CH" sz="1600" dirty="0"/>
              <a:t> </a:t>
            </a:r>
            <a:r>
              <a:rPr lang="de-CH" sz="1600" dirty="0" err="1"/>
              <a:t>stop</a:t>
            </a:r>
            <a:r>
              <a:rPr lang="de-CH" sz="1600" dirty="0"/>
              <a:t> </a:t>
            </a:r>
            <a:r>
              <a:rPr lang="de-CH" sz="1600" dirty="0" err="1"/>
              <a:t>to</a:t>
            </a:r>
            <a:r>
              <a:rPr lang="de-CH" sz="1600" dirty="0"/>
              <a:t> </a:t>
            </a:r>
            <a:r>
              <a:rPr lang="de-CH" sz="1600" dirty="0" err="1"/>
              <a:t>re</a:t>
            </a:r>
            <a:r>
              <a:rPr lang="de-CH" sz="1600" dirty="0"/>
              <a:t>-charge </a:t>
            </a:r>
            <a:r>
              <a:rPr lang="de-CH" sz="1600" dirty="0" err="1"/>
              <a:t>considering</a:t>
            </a:r>
            <a:r>
              <a:rPr lang="de-CH" sz="1600" dirty="0"/>
              <a:t> </a:t>
            </a:r>
            <a:r>
              <a:rPr lang="de-CH" sz="1600" dirty="0" err="1"/>
              <a:t>their</a:t>
            </a:r>
            <a:r>
              <a:rPr lang="de-CH" sz="1600" dirty="0"/>
              <a:t> </a:t>
            </a:r>
            <a:r>
              <a:rPr lang="de-CH" sz="1600" dirty="0" err="1"/>
              <a:t>usual</a:t>
            </a:r>
            <a:r>
              <a:rPr lang="de-CH" sz="1600" dirty="0"/>
              <a:t> </a:t>
            </a:r>
            <a:r>
              <a:rPr lang="de-CH" sz="1600" dirty="0" err="1"/>
              <a:t>driving</a:t>
            </a:r>
            <a:r>
              <a:rPr lang="de-CH" sz="1600" dirty="0"/>
              <a:t> </a:t>
            </a:r>
            <a:r>
              <a:rPr lang="de-CH" sz="1600" dirty="0" err="1"/>
              <a:t>behavior</a:t>
            </a:r>
            <a:r>
              <a:rPr lang="de-CH" sz="1600" dirty="0"/>
              <a:t>)</a:t>
            </a:r>
          </a:p>
          <a:p>
            <a:endParaRPr lang="de-CH" dirty="0"/>
          </a:p>
          <a:p>
            <a:r>
              <a:rPr lang="de-CH" dirty="0"/>
              <a:t>6 out </a:t>
            </a:r>
            <a:r>
              <a:rPr lang="de-CH" dirty="0" err="1"/>
              <a:t>of</a:t>
            </a:r>
            <a:r>
              <a:rPr lang="de-CH" dirty="0"/>
              <a:t> 10 </a:t>
            </a:r>
            <a:r>
              <a:rPr lang="de-CH" dirty="0" err="1"/>
              <a:t>car</a:t>
            </a:r>
            <a:r>
              <a:rPr lang="de-CH" dirty="0"/>
              <a:t> </a:t>
            </a:r>
            <a:r>
              <a:rPr lang="de-CH" dirty="0" err="1"/>
              <a:t>owners</a:t>
            </a:r>
            <a:r>
              <a:rPr lang="de-CH" dirty="0"/>
              <a:t> </a:t>
            </a:r>
            <a:r>
              <a:rPr lang="de-CH" dirty="0" err="1"/>
              <a:t>overestimate</a:t>
            </a:r>
            <a:r>
              <a:rPr lang="de-CH" dirty="0"/>
              <a:t> </a:t>
            </a:r>
            <a:r>
              <a:rPr lang="de-CH" dirty="0" err="1"/>
              <a:t>EV’s</a:t>
            </a:r>
            <a:r>
              <a:rPr lang="de-CH" dirty="0"/>
              <a:t> total </a:t>
            </a:r>
            <a:r>
              <a:rPr lang="de-CH" dirty="0" err="1"/>
              <a:t>cost</a:t>
            </a:r>
            <a:r>
              <a:rPr lang="de-CH" dirty="0"/>
              <a:t> </a:t>
            </a:r>
            <a:r>
              <a:rPr lang="de-CH" dirty="0" err="1"/>
              <a:t>of</a:t>
            </a:r>
            <a:r>
              <a:rPr lang="de-CH" dirty="0"/>
              <a:t> </a:t>
            </a:r>
            <a:r>
              <a:rPr lang="de-CH" dirty="0" err="1"/>
              <a:t>ownership</a:t>
            </a:r>
            <a:r>
              <a:rPr lang="de-CH" dirty="0"/>
              <a:t> </a:t>
            </a:r>
            <a:r>
              <a:rPr lang="de-CH" sz="1600" dirty="0"/>
              <a:t>(i.e. </a:t>
            </a:r>
            <a:r>
              <a:rPr lang="de-CH" sz="1600" dirty="0" err="1"/>
              <a:t>how</a:t>
            </a:r>
            <a:r>
              <a:rPr lang="de-CH" sz="1600" dirty="0"/>
              <a:t> </a:t>
            </a:r>
            <a:r>
              <a:rPr lang="de-CH" sz="1600" dirty="0" err="1"/>
              <a:t>much</a:t>
            </a:r>
            <a:r>
              <a:rPr lang="de-CH" sz="1600" dirty="0"/>
              <a:t> </a:t>
            </a:r>
            <a:r>
              <a:rPr lang="de-CH" sz="1600" dirty="0" err="1"/>
              <a:t>is</a:t>
            </a:r>
            <a:r>
              <a:rPr lang="de-CH" sz="1600" dirty="0"/>
              <a:t> </a:t>
            </a:r>
            <a:r>
              <a:rPr lang="de-CH" sz="1600" dirty="0" err="1"/>
              <a:t>the</a:t>
            </a:r>
            <a:r>
              <a:rPr lang="de-CH" sz="1600" dirty="0"/>
              <a:t> total </a:t>
            </a:r>
            <a:r>
              <a:rPr lang="de-CH" sz="1600" dirty="0" err="1"/>
              <a:t>cost</a:t>
            </a:r>
            <a:r>
              <a:rPr lang="de-CH" sz="1600" dirty="0"/>
              <a:t> </a:t>
            </a:r>
            <a:r>
              <a:rPr lang="de-CH" sz="1600" dirty="0" err="1"/>
              <a:t>of</a:t>
            </a:r>
            <a:r>
              <a:rPr lang="de-CH" sz="1600" dirty="0"/>
              <a:t> </a:t>
            </a:r>
            <a:r>
              <a:rPr lang="de-CH" sz="1600" dirty="0" err="1"/>
              <a:t>ownership</a:t>
            </a:r>
            <a:r>
              <a:rPr lang="de-CH" sz="1600" dirty="0"/>
              <a:t> </a:t>
            </a:r>
            <a:r>
              <a:rPr lang="de-CH" sz="1600" dirty="0" err="1"/>
              <a:t>of</a:t>
            </a:r>
            <a:r>
              <a:rPr lang="de-CH" sz="1600" dirty="0"/>
              <a:t> EV </a:t>
            </a:r>
            <a:r>
              <a:rPr lang="de-CH" sz="1600" dirty="0" err="1"/>
              <a:t>over</a:t>
            </a:r>
            <a:r>
              <a:rPr lang="de-CH" sz="1600" dirty="0"/>
              <a:t> </a:t>
            </a:r>
            <a:r>
              <a:rPr lang="de-CH" sz="1600" dirty="0" err="1"/>
              <a:t>the</a:t>
            </a:r>
            <a:r>
              <a:rPr lang="de-CH" sz="1600" dirty="0"/>
              <a:t> </a:t>
            </a:r>
            <a:r>
              <a:rPr lang="de-CH" sz="1600" dirty="0" err="1"/>
              <a:t>period</a:t>
            </a:r>
            <a:r>
              <a:rPr lang="de-CH" sz="1600" dirty="0"/>
              <a:t> </a:t>
            </a:r>
            <a:r>
              <a:rPr lang="de-CH" sz="1600" dirty="0" err="1"/>
              <a:t>of</a:t>
            </a:r>
            <a:r>
              <a:rPr lang="de-CH" sz="1600" dirty="0"/>
              <a:t> 4 </a:t>
            </a:r>
            <a:r>
              <a:rPr lang="de-CH" sz="1600" dirty="0" err="1"/>
              <a:t>years</a:t>
            </a:r>
            <a:r>
              <a:rPr lang="de-CH" sz="1600" dirty="0"/>
              <a:t> </a:t>
            </a:r>
            <a:r>
              <a:rPr lang="de-CH" sz="1600" dirty="0" err="1"/>
              <a:t>compared</a:t>
            </a:r>
            <a:r>
              <a:rPr lang="de-CH" sz="1600" dirty="0"/>
              <a:t> </a:t>
            </a:r>
            <a:r>
              <a:rPr lang="de-CH" sz="1600" dirty="0" err="1"/>
              <a:t>to</a:t>
            </a:r>
            <a:r>
              <a:rPr lang="de-CH" sz="1600" dirty="0"/>
              <a:t> CE)</a:t>
            </a:r>
          </a:p>
        </p:txBody>
      </p:sp>
      <p:sp>
        <p:nvSpPr>
          <p:cNvPr id="7" name="Foliennummernplatzhalter 5">
            <a:extLst>
              <a:ext uri="{FF2B5EF4-FFF2-40B4-BE49-F238E27FC236}">
                <a16:creationId xmlns:a16="http://schemas.microsoft.com/office/drawing/2014/main" id="{78ADD64C-3885-8ECA-F8E0-44321A9F515C}"/>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21</a:t>
            </a:fld>
            <a:endParaRPr lang="en-GB" dirty="0"/>
          </a:p>
        </p:txBody>
      </p:sp>
      <p:sp>
        <p:nvSpPr>
          <p:cNvPr id="9" name="Fußzeilenplatzhalter 6">
            <a:extLst>
              <a:ext uri="{FF2B5EF4-FFF2-40B4-BE49-F238E27FC236}">
                <a16:creationId xmlns:a16="http://schemas.microsoft.com/office/drawing/2014/main" id="{55BB7E22-42D6-91A7-8275-92C28821F401}"/>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4" name="Datumsplatzhalter 3">
            <a:extLst>
              <a:ext uri="{FF2B5EF4-FFF2-40B4-BE49-F238E27FC236}">
                <a16:creationId xmlns:a16="http://schemas.microsoft.com/office/drawing/2014/main" id="{04DA70D4-FC0D-F8DE-5E0B-7E2814EAF535}"/>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8396469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D717A1-122D-01FE-A6AC-6212FCD93814}"/>
              </a:ext>
            </a:extLst>
          </p:cNvPr>
          <p:cNvSpPr>
            <a:spLocks noGrp="1"/>
          </p:cNvSpPr>
          <p:nvPr>
            <p:ph type="sldNum" sz="quarter" idx="12"/>
          </p:nvPr>
        </p:nvSpPr>
        <p:spPr>
          <a:xfrm>
            <a:off x="11624905" y="6308726"/>
            <a:ext cx="355461" cy="468312"/>
          </a:xfrm>
        </p:spPr>
        <p:txBody>
          <a:bodyPr wrap="none" anchor="ctr">
            <a:normAutofit/>
          </a:bodyPr>
          <a:lstStyle/>
          <a:p>
            <a:pPr>
              <a:spcAft>
                <a:spcPts val="600"/>
              </a:spcAft>
            </a:pPr>
            <a:fld id="{6C6AE60A-B69C-4790-82F7-3882EDF23186}" type="slidenum">
              <a:rPr lang="en-GB" smtClean="0"/>
              <a:pPr>
                <a:spcAft>
                  <a:spcPts val="600"/>
                </a:spcAft>
              </a:pPr>
              <a:t>22</a:t>
            </a:fld>
            <a:endParaRPr lang="en-GB"/>
          </a:p>
        </p:txBody>
      </p:sp>
      <p:sp>
        <p:nvSpPr>
          <p:cNvPr id="4" name="Title 1">
            <a:extLst>
              <a:ext uri="{FF2B5EF4-FFF2-40B4-BE49-F238E27FC236}">
                <a16:creationId xmlns:a16="http://schemas.microsoft.com/office/drawing/2014/main" id="{5FA1EFE2-538F-4DB5-140C-3373F6753DD2}"/>
              </a:ext>
            </a:extLst>
          </p:cNvPr>
          <p:cNvSpPr txBox="1">
            <a:spLocks/>
          </p:cNvSpPr>
          <p:nvPr/>
        </p:nvSpPr>
        <p:spPr bwMode="gray">
          <a:xfrm>
            <a:off x="408344" y="663836"/>
            <a:ext cx="11708726" cy="936104"/>
          </a:xfrm>
          <a:prstGeom prst="rect">
            <a:avLst/>
          </a:prstGeom>
          <a:solidFill>
            <a:schemeClr val="bg1"/>
          </a:solidFill>
        </p:spPr>
        <p:txBody>
          <a:bodyPr vert="horz" lIns="144000" tIns="54000" rIns="144000" bIns="0" rtlCol="0" anchor="t" anchorCtr="0">
            <a:noAutofit/>
          </a:bodyPr>
          <a:lst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a:lstStyle>
          <a:p>
            <a:r>
              <a:rPr lang="en-US" dirty="0"/>
              <a:t>Preliminary results from the pilot study</a:t>
            </a:r>
          </a:p>
        </p:txBody>
      </p:sp>
      <p:sp>
        <p:nvSpPr>
          <p:cNvPr id="7" name="Fußzeilenplatzhalter 6">
            <a:extLst>
              <a:ext uri="{FF2B5EF4-FFF2-40B4-BE49-F238E27FC236}">
                <a16:creationId xmlns:a16="http://schemas.microsoft.com/office/drawing/2014/main" id="{AE7EAEF0-336F-C45D-E235-F6059089A482}"/>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B6889F80-CCFA-C848-BDF5-49ABD514389F}"/>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pic>
        <p:nvPicPr>
          <p:cNvPr id="9" name="Picture 8">
            <a:extLst>
              <a:ext uri="{FF2B5EF4-FFF2-40B4-BE49-F238E27FC236}">
                <a16:creationId xmlns:a16="http://schemas.microsoft.com/office/drawing/2014/main" id="{9976BD7D-CBED-8511-3F82-1D5198E585AB}"/>
              </a:ext>
            </a:extLst>
          </p:cNvPr>
          <p:cNvPicPr>
            <a:picLocks noChangeAspect="1"/>
          </p:cNvPicPr>
          <p:nvPr/>
        </p:nvPicPr>
        <p:blipFill>
          <a:blip r:embed="rId2"/>
          <a:stretch>
            <a:fillRect/>
          </a:stretch>
        </p:blipFill>
        <p:spPr>
          <a:xfrm>
            <a:off x="1750219" y="1599103"/>
            <a:ext cx="8223490" cy="4413153"/>
          </a:xfrm>
          <a:prstGeom prst="rect">
            <a:avLst/>
          </a:prstGeom>
        </p:spPr>
      </p:pic>
      <p:sp>
        <p:nvSpPr>
          <p:cNvPr id="10" name="TextBox 9">
            <a:extLst>
              <a:ext uri="{FF2B5EF4-FFF2-40B4-BE49-F238E27FC236}">
                <a16:creationId xmlns:a16="http://schemas.microsoft.com/office/drawing/2014/main" id="{BFA0D3AC-5A47-51DF-F5B0-DD9CDD2DB448}"/>
              </a:ext>
            </a:extLst>
          </p:cNvPr>
          <p:cNvSpPr txBox="1"/>
          <p:nvPr/>
        </p:nvSpPr>
        <p:spPr>
          <a:xfrm>
            <a:off x="2893219" y="4507468"/>
            <a:ext cx="762000" cy="369332"/>
          </a:xfrm>
          <a:prstGeom prst="rect">
            <a:avLst/>
          </a:prstGeom>
          <a:noFill/>
        </p:spPr>
        <p:txBody>
          <a:bodyPr wrap="square" rtlCol="0">
            <a:spAutoFit/>
          </a:bodyPr>
          <a:lstStyle/>
          <a:p>
            <a:r>
              <a:rPr lang="en-US" dirty="0"/>
              <a:t>40%</a:t>
            </a:r>
          </a:p>
        </p:txBody>
      </p:sp>
      <p:sp>
        <p:nvSpPr>
          <p:cNvPr id="11" name="TextBox 10">
            <a:extLst>
              <a:ext uri="{FF2B5EF4-FFF2-40B4-BE49-F238E27FC236}">
                <a16:creationId xmlns:a16="http://schemas.microsoft.com/office/drawing/2014/main" id="{8F7D146A-2960-2747-D5A7-A5C78D44E99F}"/>
              </a:ext>
            </a:extLst>
          </p:cNvPr>
          <p:cNvSpPr txBox="1"/>
          <p:nvPr/>
        </p:nvSpPr>
        <p:spPr>
          <a:xfrm>
            <a:off x="4722019" y="4475202"/>
            <a:ext cx="762000" cy="369332"/>
          </a:xfrm>
          <a:prstGeom prst="rect">
            <a:avLst/>
          </a:prstGeom>
          <a:noFill/>
        </p:spPr>
        <p:txBody>
          <a:bodyPr wrap="square" rtlCol="0">
            <a:spAutoFit/>
          </a:bodyPr>
          <a:lstStyle/>
          <a:p>
            <a:r>
              <a:rPr lang="en-US" dirty="0"/>
              <a:t>47%</a:t>
            </a:r>
          </a:p>
        </p:txBody>
      </p:sp>
      <p:sp>
        <p:nvSpPr>
          <p:cNvPr id="12" name="TextBox 11">
            <a:extLst>
              <a:ext uri="{FF2B5EF4-FFF2-40B4-BE49-F238E27FC236}">
                <a16:creationId xmlns:a16="http://schemas.microsoft.com/office/drawing/2014/main" id="{FABD5696-655E-31DB-D988-6805629D746A}"/>
              </a:ext>
            </a:extLst>
          </p:cNvPr>
          <p:cNvSpPr txBox="1"/>
          <p:nvPr/>
        </p:nvSpPr>
        <p:spPr>
          <a:xfrm>
            <a:off x="6562673" y="4490611"/>
            <a:ext cx="762000" cy="369332"/>
          </a:xfrm>
          <a:prstGeom prst="rect">
            <a:avLst/>
          </a:prstGeom>
          <a:noFill/>
        </p:spPr>
        <p:txBody>
          <a:bodyPr wrap="square" rtlCol="0">
            <a:spAutoFit/>
          </a:bodyPr>
          <a:lstStyle/>
          <a:p>
            <a:r>
              <a:rPr lang="en-US" dirty="0"/>
              <a:t>47%</a:t>
            </a:r>
          </a:p>
        </p:txBody>
      </p:sp>
      <p:sp>
        <p:nvSpPr>
          <p:cNvPr id="13" name="TextBox 12">
            <a:extLst>
              <a:ext uri="{FF2B5EF4-FFF2-40B4-BE49-F238E27FC236}">
                <a16:creationId xmlns:a16="http://schemas.microsoft.com/office/drawing/2014/main" id="{01A7FF7A-C824-FA14-B5C3-398402B4FD97}"/>
              </a:ext>
            </a:extLst>
          </p:cNvPr>
          <p:cNvSpPr txBox="1"/>
          <p:nvPr/>
        </p:nvSpPr>
        <p:spPr>
          <a:xfrm>
            <a:off x="8473090" y="4508141"/>
            <a:ext cx="762000" cy="369332"/>
          </a:xfrm>
          <a:prstGeom prst="rect">
            <a:avLst/>
          </a:prstGeom>
          <a:noFill/>
        </p:spPr>
        <p:txBody>
          <a:bodyPr wrap="square" rtlCol="0">
            <a:spAutoFit/>
          </a:bodyPr>
          <a:lstStyle/>
          <a:p>
            <a:r>
              <a:rPr lang="en-US" dirty="0"/>
              <a:t>53%</a:t>
            </a:r>
          </a:p>
        </p:txBody>
      </p:sp>
    </p:spTree>
    <p:extLst>
      <p:ext uri="{BB962C8B-B14F-4D97-AF65-F5344CB8AC3E}">
        <p14:creationId xmlns:p14="http://schemas.microsoft.com/office/powerpoint/2010/main" val="169886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ctrTitle"/>
          </p:nvPr>
        </p:nvSpPr>
        <p:spPr/>
        <p:txBody>
          <a:bodyPr/>
          <a:lstStyle/>
          <a:p>
            <a:r>
              <a:rPr lang="en-US" dirty="0">
                <a:latin typeface="Arial" panose="020B0604020202020204" pitchFamily="34" charset="0"/>
                <a:cs typeface="Arial" panose="020B0604020202020204" pitchFamily="34" charset="0"/>
              </a:rPr>
              <a:t>Preliminary Conclusions &amp; Next steps</a:t>
            </a:r>
          </a:p>
        </p:txBody>
      </p:sp>
      <p:sp>
        <p:nvSpPr>
          <p:cNvPr id="15" name="Subtitle 14"/>
          <p:cNvSpPr>
            <a:spLocks noGrp="1"/>
          </p:cNvSpPr>
          <p:nvPr>
            <p:ph type="subTitle" idx="1"/>
          </p:nvPr>
        </p:nvSpPr>
        <p:spPr/>
        <p:txBody>
          <a:bodyPr/>
          <a:lstStyle/>
          <a:p>
            <a:endParaRPr lang="en-US"/>
          </a:p>
        </p:txBody>
      </p:sp>
      <p:sp>
        <p:nvSpPr>
          <p:cNvPr id="3" name="Slide Number Placeholder 2"/>
          <p:cNvSpPr>
            <a:spLocks noGrp="1"/>
          </p:cNvSpPr>
          <p:nvPr>
            <p:ph type="sldNum" sz="quarter" idx="12"/>
          </p:nvPr>
        </p:nvSpPr>
        <p:spPr/>
        <p:txBody>
          <a:bodyPr/>
          <a:lstStyle/>
          <a:p>
            <a:fld id="{6C6AE60A-B69C-4790-82F7-3882EDF23186}" type="slidenum">
              <a:rPr lang="en-GB" smtClean="0"/>
              <a:t>23</a:t>
            </a:fld>
            <a:endParaRPr lang="en-GB" dirty="0"/>
          </a:p>
        </p:txBody>
      </p:sp>
      <p:sp>
        <p:nvSpPr>
          <p:cNvPr id="16" name="Picture Placeholder 15"/>
          <p:cNvSpPr>
            <a:spLocks noGrp="1"/>
          </p:cNvSpPr>
          <p:nvPr>
            <p:ph type="pic" sz="quarter" idx="13"/>
          </p:nvPr>
        </p:nvSpPr>
        <p:spPr/>
        <p:txBody>
          <a:bodyPr/>
          <a:lstStyle/>
          <a:p>
            <a:endParaRPr lang="en-US"/>
          </a:p>
        </p:txBody>
      </p:sp>
      <p:sp>
        <p:nvSpPr>
          <p:cNvPr id="2" name="Foliennummernplatzhalter 5">
            <a:extLst>
              <a:ext uri="{FF2B5EF4-FFF2-40B4-BE49-F238E27FC236}">
                <a16:creationId xmlns:a16="http://schemas.microsoft.com/office/drawing/2014/main" id="{217A13A2-A4A0-7D8B-42F9-E0AE491D0215}"/>
              </a:ext>
            </a:extLst>
          </p:cNvPr>
          <p:cNvSpPr txBox="1">
            <a:spLocks/>
          </p:cNvSpPr>
          <p:nvPr/>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23</a:t>
            </a:fld>
            <a:endParaRPr lang="en-GB" dirty="0"/>
          </a:p>
        </p:txBody>
      </p:sp>
      <p:sp>
        <p:nvSpPr>
          <p:cNvPr id="5" name="Fußzeilenplatzhalter 6">
            <a:extLst>
              <a:ext uri="{FF2B5EF4-FFF2-40B4-BE49-F238E27FC236}">
                <a16:creationId xmlns:a16="http://schemas.microsoft.com/office/drawing/2014/main" id="{BC281548-D5F3-6619-4CBD-F636A56EC577}"/>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6" name="Datumsplatzhalter 3">
            <a:extLst>
              <a:ext uri="{FF2B5EF4-FFF2-40B4-BE49-F238E27FC236}">
                <a16:creationId xmlns:a16="http://schemas.microsoft.com/office/drawing/2014/main" id="{3A97AABB-2231-FA4F-9E5F-A89E81AB111B}"/>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46812544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18AA-14FE-9BCC-737B-18D1C6E21ABE}"/>
              </a:ext>
            </a:extLst>
          </p:cNvPr>
          <p:cNvSpPr>
            <a:spLocks noGrp="1"/>
          </p:cNvSpPr>
          <p:nvPr>
            <p:ph type="title"/>
          </p:nvPr>
        </p:nvSpPr>
        <p:spPr/>
        <p:txBody>
          <a:bodyPr/>
          <a:lstStyle/>
          <a:p>
            <a:r>
              <a:rPr lang="de-CH" dirty="0" err="1"/>
              <a:t>Conclusions</a:t>
            </a:r>
            <a:endParaRPr lang="de-CH" dirty="0"/>
          </a:p>
        </p:txBody>
      </p:sp>
      <p:sp>
        <p:nvSpPr>
          <p:cNvPr id="3" name="Content Placeholder 2">
            <a:extLst>
              <a:ext uri="{FF2B5EF4-FFF2-40B4-BE49-F238E27FC236}">
                <a16:creationId xmlns:a16="http://schemas.microsoft.com/office/drawing/2014/main" id="{A9ADE712-97E2-78F5-3FA4-2877956D68CD}"/>
              </a:ext>
            </a:extLst>
          </p:cNvPr>
          <p:cNvSpPr>
            <a:spLocks noGrp="1"/>
          </p:cNvSpPr>
          <p:nvPr>
            <p:ph idx="1"/>
          </p:nvPr>
        </p:nvSpPr>
        <p:spPr/>
        <p:txBody>
          <a:bodyPr/>
          <a:lstStyle/>
          <a:p>
            <a:r>
              <a:rPr lang="en-US" sz="2400" dirty="0"/>
              <a:t>Provide evidence on the role of </a:t>
            </a:r>
            <a:r>
              <a:rPr lang="en-US" sz="2400" b="1" dirty="0"/>
              <a:t>personalized information </a:t>
            </a:r>
            <a:r>
              <a:rPr lang="en-US" sz="2400" dirty="0"/>
              <a:t>(not standardized) about the </a:t>
            </a:r>
            <a:r>
              <a:rPr lang="en-US" sz="2400" b="1" dirty="0"/>
              <a:t>charging and range needs and costs </a:t>
            </a:r>
            <a:r>
              <a:rPr lang="en-US" sz="2400" dirty="0"/>
              <a:t>on the adoption of EV</a:t>
            </a:r>
            <a:r>
              <a:rPr lang="en-US" sz="2400" b="1" dirty="0"/>
              <a:t>.</a:t>
            </a:r>
            <a:endParaRPr lang="de-CH" dirty="0"/>
          </a:p>
          <a:p>
            <a:r>
              <a:rPr lang="de-CH" dirty="0" err="1"/>
              <a:t>We</a:t>
            </a:r>
            <a:r>
              <a:rPr lang="de-CH" dirty="0"/>
              <a:t> </a:t>
            </a:r>
            <a:r>
              <a:rPr lang="de-CH" dirty="0" err="1"/>
              <a:t>confirmed</a:t>
            </a:r>
            <a:r>
              <a:rPr lang="de-CH" dirty="0"/>
              <a:t> </a:t>
            </a:r>
            <a:r>
              <a:rPr lang="de-CH" dirty="0" err="1"/>
              <a:t>the</a:t>
            </a:r>
            <a:r>
              <a:rPr lang="de-CH" dirty="0"/>
              <a:t> </a:t>
            </a:r>
            <a:r>
              <a:rPr lang="de-CH" dirty="0" err="1"/>
              <a:t>existence</a:t>
            </a:r>
            <a:r>
              <a:rPr lang="de-CH" dirty="0"/>
              <a:t> </a:t>
            </a:r>
            <a:r>
              <a:rPr lang="de-CH" dirty="0" err="1"/>
              <a:t>of</a:t>
            </a:r>
            <a:r>
              <a:rPr lang="de-CH" dirty="0"/>
              <a:t> </a:t>
            </a:r>
            <a:r>
              <a:rPr lang="de-CH" b="1" dirty="0" err="1"/>
              <a:t>compatibility</a:t>
            </a:r>
            <a:r>
              <a:rPr lang="de-CH" b="1" dirty="0"/>
              <a:t> and </a:t>
            </a:r>
            <a:r>
              <a:rPr lang="de-CH" b="1" dirty="0" err="1"/>
              <a:t>information</a:t>
            </a:r>
            <a:r>
              <a:rPr lang="de-CH" b="1" dirty="0"/>
              <a:t> </a:t>
            </a:r>
            <a:r>
              <a:rPr lang="de-CH" b="1" dirty="0" err="1"/>
              <a:t>bias</a:t>
            </a:r>
            <a:endParaRPr lang="de-CH" b="1" dirty="0"/>
          </a:p>
          <a:p>
            <a:r>
              <a:rPr lang="en-US" dirty="0"/>
              <a:t>All treatments (Charging, Range and TCO) significantly increase EV uptake</a:t>
            </a:r>
          </a:p>
          <a:p>
            <a:pPr lvl="1"/>
            <a:r>
              <a:rPr lang="en-US" dirty="0"/>
              <a:t>Stated choice experiment</a:t>
            </a:r>
          </a:p>
          <a:p>
            <a:pPr lvl="1"/>
            <a:r>
              <a:rPr lang="en-US" dirty="0"/>
              <a:t>Highest increase in TCO treatment</a:t>
            </a:r>
            <a:endParaRPr lang="de-CH" dirty="0"/>
          </a:p>
          <a:p>
            <a:r>
              <a:rPr lang="de-CH" dirty="0"/>
              <a:t>Data </a:t>
            </a:r>
            <a:r>
              <a:rPr lang="de-CH" dirty="0" err="1"/>
              <a:t>collection</a:t>
            </a:r>
            <a:r>
              <a:rPr lang="de-CH" dirty="0"/>
              <a:t> </a:t>
            </a:r>
            <a:r>
              <a:rPr lang="de-CH" dirty="0" err="1"/>
              <a:t>finishes</a:t>
            </a:r>
            <a:r>
              <a:rPr lang="de-CH" dirty="0"/>
              <a:t> </a:t>
            </a:r>
            <a:r>
              <a:rPr lang="de-CH" dirty="0" err="1"/>
              <a:t>today</a:t>
            </a:r>
            <a:r>
              <a:rPr lang="de-CH" dirty="0"/>
              <a:t> at 6 PM </a:t>
            </a:r>
            <a:r>
              <a:rPr lang="de-CH" dirty="0">
                <a:sym typeface="Wingdings" panose="05000000000000000000" pitchFamily="2" charset="2"/>
              </a:rPr>
              <a:t></a:t>
            </a:r>
            <a:endParaRPr lang="de-CH" dirty="0"/>
          </a:p>
          <a:p>
            <a:endParaRPr lang="de-CH" dirty="0"/>
          </a:p>
        </p:txBody>
      </p:sp>
      <p:sp>
        <p:nvSpPr>
          <p:cNvPr id="4" name="Foliennummernplatzhalter 5">
            <a:extLst>
              <a:ext uri="{FF2B5EF4-FFF2-40B4-BE49-F238E27FC236}">
                <a16:creationId xmlns:a16="http://schemas.microsoft.com/office/drawing/2014/main" id="{E50A1D95-F8BC-9339-621F-DDE8BCA0B739}"/>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24</a:t>
            </a:fld>
            <a:endParaRPr lang="en-GB" dirty="0"/>
          </a:p>
        </p:txBody>
      </p:sp>
      <p:sp>
        <p:nvSpPr>
          <p:cNvPr id="6" name="Fußzeilenplatzhalter 6">
            <a:extLst>
              <a:ext uri="{FF2B5EF4-FFF2-40B4-BE49-F238E27FC236}">
                <a16:creationId xmlns:a16="http://schemas.microsoft.com/office/drawing/2014/main" id="{138C9062-2518-E459-BCCD-57390424B67E}"/>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7" name="Datumsplatzhalter 3">
            <a:extLst>
              <a:ext uri="{FF2B5EF4-FFF2-40B4-BE49-F238E27FC236}">
                <a16:creationId xmlns:a16="http://schemas.microsoft.com/office/drawing/2014/main" id="{DFF6D7BD-5A60-4730-3E0D-1CBDF82AB5B2}"/>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1828992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810C4-C713-70E8-55B2-ED7383C6C9A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CB857A2-2EE7-60C5-629A-EDE5DE9F29F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40DFBC4C-4633-68E0-59AD-0FE6D779BEDB}"/>
              </a:ext>
            </a:extLst>
          </p:cNvPr>
          <p:cNvSpPr>
            <a:spLocks noGrp="1"/>
          </p:cNvSpPr>
          <p:nvPr>
            <p:ph type="sldNum" sz="quarter" idx="12"/>
          </p:nvPr>
        </p:nvSpPr>
        <p:spPr/>
        <p:txBody>
          <a:bodyPr/>
          <a:lstStyle/>
          <a:p>
            <a:fld id="{6C6AE60A-B69C-4790-82F7-3882EDF23186}" type="slidenum">
              <a:rPr lang="en-GB" smtClean="0"/>
              <a:t>25</a:t>
            </a:fld>
            <a:endParaRPr lang="en-GB" dirty="0"/>
          </a:p>
        </p:txBody>
      </p:sp>
      <p:pic>
        <p:nvPicPr>
          <p:cNvPr id="6" name="Picture 5">
            <a:extLst>
              <a:ext uri="{FF2B5EF4-FFF2-40B4-BE49-F238E27FC236}">
                <a16:creationId xmlns:a16="http://schemas.microsoft.com/office/drawing/2014/main" id="{1214E931-C456-6782-CC94-45565D51AF4D}"/>
              </a:ext>
            </a:extLst>
          </p:cNvPr>
          <p:cNvPicPr>
            <a:picLocks noChangeAspect="1"/>
          </p:cNvPicPr>
          <p:nvPr/>
        </p:nvPicPr>
        <p:blipFill>
          <a:blip r:embed="rId2"/>
          <a:stretch>
            <a:fillRect/>
          </a:stretch>
        </p:blipFill>
        <p:spPr>
          <a:xfrm>
            <a:off x="1293019" y="639978"/>
            <a:ext cx="9835880" cy="5668748"/>
          </a:xfrm>
          <a:prstGeom prst="rect">
            <a:avLst/>
          </a:prstGeom>
        </p:spPr>
      </p:pic>
    </p:spTree>
    <p:extLst>
      <p:ext uri="{BB962C8B-B14F-4D97-AF65-F5344CB8AC3E}">
        <p14:creationId xmlns:p14="http://schemas.microsoft.com/office/powerpoint/2010/main" val="26285116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810C4-C713-70E8-55B2-ED7383C6C9A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CB857A2-2EE7-60C5-629A-EDE5DE9F29F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40DFBC4C-4633-68E0-59AD-0FE6D779BEDB}"/>
              </a:ext>
            </a:extLst>
          </p:cNvPr>
          <p:cNvSpPr>
            <a:spLocks noGrp="1"/>
          </p:cNvSpPr>
          <p:nvPr>
            <p:ph type="sldNum" sz="quarter" idx="12"/>
          </p:nvPr>
        </p:nvSpPr>
        <p:spPr/>
        <p:txBody>
          <a:bodyPr/>
          <a:lstStyle/>
          <a:p>
            <a:fld id="{6C6AE60A-B69C-4790-82F7-3882EDF23186}" type="slidenum">
              <a:rPr lang="en-GB" smtClean="0"/>
              <a:t>26</a:t>
            </a:fld>
            <a:endParaRPr lang="en-GB" dirty="0"/>
          </a:p>
        </p:txBody>
      </p:sp>
      <p:pic>
        <p:nvPicPr>
          <p:cNvPr id="7" name="Picture 6">
            <a:extLst>
              <a:ext uri="{FF2B5EF4-FFF2-40B4-BE49-F238E27FC236}">
                <a16:creationId xmlns:a16="http://schemas.microsoft.com/office/drawing/2014/main" id="{616492FF-1DD7-ED23-84C1-AAA6899C5E63}"/>
              </a:ext>
            </a:extLst>
          </p:cNvPr>
          <p:cNvPicPr>
            <a:picLocks noChangeAspect="1"/>
          </p:cNvPicPr>
          <p:nvPr/>
        </p:nvPicPr>
        <p:blipFill>
          <a:blip r:embed="rId2"/>
          <a:stretch>
            <a:fillRect/>
          </a:stretch>
        </p:blipFill>
        <p:spPr>
          <a:xfrm>
            <a:off x="1145227" y="620712"/>
            <a:ext cx="10455526" cy="5844863"/>
          </a:xfrm>
          <a:prstGeom prst="rect">
            <a:avLst/>
          </a:prstGeom>
        </p:spPr>
      </p:pic>
    </p:spTree>
    <p:extLst>
      <p:ext uri="{BB962C8B-B14F-4D97-AF65-F5344CB8AC3E}">
        <p14:creationId xmlns:p14="http://schemas.microsoft.com/office/powerpoint/2010/main" val="54303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A1FE66-A90D-493D-92E8-FBA26136D1AE}"/>
              </a:ext>
            </a:extLst>
          </p:cNvPr>
          <p:cNvPicPr>
            <a:picLocks noChangeAspect="1"/>
          </p:cNvPicPr>
          <p:nvPr/>
        </p:nvPicPr>
        <p:blipFill>
          <a:blip r:embed="rId2"/>
          <a:stretch>
            <a:fillRect/>
          </a:stretch>
        </p:blipFill>
        <p:spPr>
          <a:xfrm>
            <a:off x="323850" y="685800"/>
            <a:ext cx="11530013" cy="4434620"/>
          </a:xfrm>
          <a:prstGeom prst="rect">
            <a:avLst/>
          </a:prstGeom>
        </p:spPr>
      </p:pic>
      <p:sp>
        <p:nvSpPr>
          <p:cNvPr id="2" name="Foliennummernplatzhalter 5">
            <a:extLst>
              <a:ext uri="{FF2B5EF4-FFF2-40B4-BE49-F238E27FC236}">
                <a16:creationId xmlns:a16="http://schemas.microsoft.com/office/drawing/2014/main" id="{1D399023-3CF3-A735-CA69-CAF36F02F9B3}"/>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27</a:t>
            </a:fld>
            <a:endParaRPr lang="en-GB" dirty="0"/>
          </a:p>
        </p:txBody>
      </p:sp>
      <p:sp>
        <p:nvSpPr>
          <p:cNvPr id="4" name="Fußzeilenplatzhalter 6">
            <a:extLst>
              <a:ext uri="{FF2B5EF4-FFF2-40B4-BE49-F238E27FC236}">
                <a16:creationId xmlns:a16="http://schemas.microsoft.com/office/drawing/2014/main" id="{C835C870-743F-E22A-04E3-EC15A24F4FB8}"/>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5" name="Datumsplatzhalter 3">
            <a:extLst>
              <a:ext uri="{FF2B5EF4-FFF2-40B4-BE49-F238E27FC236}">
                <a16:creationId xmlns:a16="http://schemas.microsoft.com/office/drawing/2014/main" id="{92A12B3E-4F52-2316-D591-1E993B155B56}"/>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051879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E7BCE2-4C6B-8B2F-67A1-5954996668A5}"/>
              </a:ext>
            </a:extLst>
          </p:cNvPr>
          <p:cNvPicPr>
            <a:picLocks noChangeAspect="1"/>
          </p:cNvPicPr>
          <p:nvPr/>
        </p:nvPicPr>
        <p:blipFill rotWithShape="1">
          <a:blip r:embed="rId2"/>
          <a:srcRect b="12667"/>
          <a:stretch/>
        </p:blipFill>
        <p:spPr>
          <a:xfrm>
            <a:off x="423531" y="658813"/>
            <a:ext cx="11340176" cy="4027487"/>
          </a:xfrm>
          <a:prstGeom prst="rect">
            <a:avLst/>
          </a:prstGeom>
        </p:spPr>
      </p:pic>
      <p:sp>
        <p:nvSpPr>
          <p:cNvPr id="6" name="Foliennummernplatzhalter 5">
            <a:extLst>
              <a:ext uri="{FF2B5EF4-FFF2-40B4-BE49-F238E27FC236}">
                <a16:creationId xmlns:a16="http://schemas.microsoft.com/office/drawing/2014/main" id="{6E2DE0CC-4580-C50C-7022-15DC73603083}"/>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28</a:t>
            </a:fld>
            <a:endParaRPr lang="en-GB" dirty="0"/>
          </a:p>
        </p:txBody>
      </p:sp>
      <p:sp>
        <p:nvSpPr>
          <p:cNvPr id="8" name="Fußzeilenplatzhalter 6">
            <a:extLst>
              <a:ext uri="{FF2B5EF4-FFF2-40B4-BE49-F238E27FC236}">
                <a16:creationId xmlns:a16="http://schemas.microsoft.com/office/drawing/2014/main" id="{3311DB2C-5BBD-6CDF-DBE9-0BC1FFAFB030}"/>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F46D0903-F0DE-4A04-5D0F-0279399DE9ED}"/>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24068904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965C85-3053-7883-3F58-6EA7C25EE464}"/>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7BA71FC4-A3D1-F74C-1D5B-44B338BAB93A}"/>
              </a:ext>
            </a:extLst>
          </p:cNvPr>
          <p:cNvPicPr>
            <a:picLocks noChangeAspect="1"/>
          </p:cNvPicPr>
          <p:nvPr/>
        </p:nvPicPr>
        <p:blipFill>
          <a:blip r:embed="rId2"/>
          <a:stretch>
            <a:fillRect/>
          </a:stretch>
        </p:blipFill>
        <p:spPr>
          <a:xfrm>
            <a:off x="323850" y="620713"/>
            <a:ext cx="11611463" cy="1974019"/>
          </a:xfrm>
          <a:prstGeom prst="rect">
            <a:avLst/>
          </a:prstGeom>
        </p:spPr>
      </p:pic>
      <p:sp>
        <p:nvSpPr>
          <p:cNvPr id="6" name="Foliennummernplatzhalter 5">
            <a:extLst>
              <a:ext uri="{FF2B5EF4-FFF2-40B4-BE49-F238E27FC236}">
                <a16:creationId xmlns:a16="http://schemas.microsoft.com/office/drawing/2014/main" id="{6F726243-D0B0-CB3A-4F22-73769F25A1B5}"/>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29</a:t>
            </a:fld>
            <a:endParaRPr lang="en-GB" dirty="0"/>
          </a:p>
        </p:txBody>
      </p:sp>
      <p:sp>
        <p:nvSpPr>
          <p:cNvPr id="8" name="Fußzeilenplatzhalter 6">
            <a:extLst>
              <a:ext uri="{FF2B5EF4-FFF2-40B4-BE49-F238E27FC236}">
                <a16:creationId xmlns:a16="http://schemas.microsoft.com/office/drawing/2014/main" id="{42B68FF7-9376-F04F-9430-956C01BF2D5D}"/>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3" name="Datumsplatzhalter 3">
            <a:extLst>
              <a:ext uri="{FF2B5EF4-FFF2-40B4-BE49-F238E27FC236}">
                <a16:creationId xmlns:a16="http://schemas.microsoft.com/office/drawing/2014/main" id="{CCC091EB-8B64-8D5F-BC2C-15BE36A627D7}"/>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016960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40DE6DE-CC73-7860-F550-758621F57A1F}"/>
              </a:ext>
            </a:extLst>
          </p:cNvPr>
          <p:cNvSpPr txBox="1">
            <a:spLocks/>
          </p:cNvSpPr>
          <p:nvPr/>
        </p:nvSpPr>
        <p:spPr bwMode="gray">
          <a:xfrm>
            <a:off x="358401" y="611446"/>
            <a:ext cx="11708726" cy="936104"/>
          </a:xfrm>
          <a:prstGeom prst="rect">
            <a:avLst/>
          </a:prstGeom>
          <a:solidFill>
            <a:schemeClr val="bg1"/>
          </a:solidFill>
        </p:spPr>
        <p:txBody>
          <a:bodyPr vert="horz" lIns="144000" tIns="54000" rIns="144000" bIns="0" rtlCol="0" anchor="t" anchorCtr="0">
            <a:noAutofit/>
          </a:bodyPr>
          <a:lst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a:lstStyle>
          <a:p>
            <a:r>
              <a:rPr lang="en-US"/>
              <a:t>Motivation</a:t>
            </a:r>
            <a:endParaRPr lang="en-US" dirty="0"/>
          </a:p>
        </p:txBody>
      </p:sp>
      <p:grpSp>
        <p:nvGrpSpPr>
          <p:cNvPr id="13" name="Group 12">
            <a:extLst>
              <a:ext uri="{FF2B5EF4-FFF2-40B4-BE49-F238E27FC236}">
                <a16:creationId xmlns:a16="http://schemas.microsoft.com/office/drawing/2014/main" id="{EFD896B6-54D4-03E4-69E7-1B4AB72928CC}"/>
              </a:ext>
            </a:extLst>
          </p:cNvPr>
          <p:cNvGrpSpPr/>
          <p:nvPr/>
        </p:nvGrpSpPr>
        <p:grpSpPr>
          <a:xfrm>
            <a:off x="550498" y="2568130"/>
            <a:ext cx="2869568" cy="1721740"/>
            <a:chOff x="9604" y="1235195"/>
            <a:chExt cx="2870689" cy="1722413"/>
          </a:xfrm>
        </p:grpSpPr>
        <p:sp>
          <p:nvSpPr>
            <p:cNvPr id="14" name="Rectangle: Rounded Corners 13">
              <a:extLst>
                <a:ext uri="{FF2B5EF4-FFF2-40B4-BE49-F238E27FC236}">
                  <a16:creationId xmlns:a16="http://schemas.microsoft.com/office/drawing/2014/main" id="{02635C4C-EE19-D1E9-D14A-8F81E6E6D5D3}"/>
                </a:ext>
              </a:extLst>
            </p:cNvPr>
            <p:cNvSpPr/>
            <p:nvPr/>
          </p:nvSpPr>
          <p:spPr>
            <a:xfrm>
              <a:off x="9604" y="1235195"/>
              <a:ext cx="2870689" cy="1722413"/>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US"/>
            </a:p>
          </p:txBody>
        </p:sp>
        <p:sp>
          <p:nvSpPr>
            <p:cNvPr id="15" name="Rectangle: Rounded Corners 4">
              <a:extLst>
                <a:ext uri="{FF2B5EF4-FFF2-40B4-BE49-F238E27FC236}">
                  <a16:creationId xmlns:a16="http://schemas.microsoft.com/office/drawing/2014/main" id="{CD97E196-6F60-CF04-608C-6213159E828C}"/>
                </a:ext>
              </a:extLst>
            </p:cNvPr>
            <p:cNvSpPr txBox="1"/>
            <p:nvPr/>
          </p:nvSpPr>
          <p:spPr>
            <a:xfrm>
              <a:off x="60052" y="1285643"/>
              <a:ext cx="2769793" cy="16215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45" tIns="64745" rIns="64745" bIns="64745" numCol="1" spcCol="1270" anchor="ctr" anchorCtr="0">
              <a:noAutofit/>
            </a:bodyPr>
            <a:lstStyle/>
            <a:p>
              <a:pPr algn="ctr" defTabSz="755348">
                <a:lnSpc>
                  <a:spcPct val="90000"/>
                </a:lnSpc>
                <a:spcBef>
                  <a:spcPct val="0"/>
                </a:spcBef>
                <a:spcAft>
                  <a:spcPct val="35000"/>
                </a:spcAft>
              </a:pPr>
              <a:r>
                <a:rPr lang="en-US" sz="1999" dirty="0"/>
                <a:t>To reach the energy transitions goals we need to accelerate the adoption of EVs.</a:t>
              </a:r>
            </a:p>
          </p:txBody>
        </p:sp>
      </p:grpSp>
      <p:grpSp>
        <p:nvGrpSpPr>
          <p:cNvPr id="17" name="Group 16">
            <a:extLst>
              <a:ext uri="{FF2B5EF4-FFF2-40B4-BE49-F238E27FC236}">
                <a16:creationId xmlns:a16="http://schemas.microsoft.com/office/drawing/2014/main" id="{6929A230-748C-91F8-94EE-8F444AF7FF04}"/>
              </a:ext>
            </a:extLst>
          </p:cNvPr>
          <p:cNvGrpSpPr/>
          <p:nvPr/>
        </p:nvGrpSpPr>
        <p:grpSpPr>
          <a:xfrm>
            <a:off x="3672588" y="3073174"/>
            <a:ext cx="608348" cy="711652"/>
            <a:chOff x="3132914" y="1740437"/>
            <a:chExt cx="608586" cy="711930"/>
          </a:xfrm>
        </p:grpSpPr>
        <p:sp>
          <p:nvSpPr>
            <p:cNvPr id="18" name="Arrow: Right 17">
              <a:extLst>
                <a:ext uri="{FF2B5EF4-FFF2-40B4-BE49-F238E27FC236}">
                  <a16:creationId xmlns:a16="http://schemas.microsoft.com/office/drawing/2014/main" id="{E27AEBE9-389C-0299-C15D-E04920DBBC2A}"/>
                </a:ext>
              </a:extLst>
            </p:cNvPr>
            <p:cNvSpPr/>
            <p:nvPr/>
          </p:nvSpPr>
          <p:spPr>
            <a:xfrm>
              <a:off x="3132914" y="1740437"/>
              <a:ext cx="608586" cy="711930"/>
            </a:xfrm>
            <a:prstGeom prst="rightArrow">
              <a:avLst>
                <a:gd name="adj1" fmla="val 60000"/>
                <a:gd name="adj2" fmla="val 50000"/>
              </a:avLst>
            </a:pr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US"/>
            </a:p>
          </p:txBody>
        </p:sp>
        <p:sp>
          <p:nvSpPr>
            <p:cNvPr id="19" name="Arrow: Right 6">
              <a:extLst>
                <a:ext uri="{FF2B5EF4-FFF2-40B4-BE49-F238E27FC236}">
                  <a16:creationId xmlns:a16="http://schemas.microsoft.com/office/drawing/2014/main" id="{6A3BCA22-8763-A1AC-45D7-F005E566D19A}"/>
                </a:ext>
              </a:extLst>
            </p:cNvPr>
            <p:cNvSpPr txBox="1"/>
            <p:nvPr/>
          </p:nvSpPr>
          <p:spPr>
            <a:xfrm>
              <a:off x="3132914" y="1882823"/>
              <a:ext cx="426010" cy="4271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622051">
                <a:lnSpc>
                  <a:spcPct val="90000"/>
                </a:lnSpc>
                <a:spcBef>
                  <a:spcPct val="0"/>
                </a:spcBef>
                <a:spcAft>
                  <a:spcPct val="35000"/>
                </a:spcAft>
              </a:pPr>
              <a:endParaRPr lang="en-US" sz="1399"/>
            </a:p>
          </p:txBody>
        </p:sp>
      </p:grpSp>
      <p:grpSp>
        <p:nvGrpSpPr>
          <p:cNvPr id="20" name="Group 19">
            <a:extLst>
              <a:ext uri="{FF2B5EF4-FFF2-40B4-BE49-F238E27FC236}">
                <a16:creationId xmlns:a16="http://schemas.microsoft.com/office/drawing/2014/main" id="{2DCD60D1-6C7D-6141-4F0E-4C8B5ADEA072}"/>
              </a:ext>
            </a:extLst>
          </p:cNvPr>
          <p:cNvGrpSpPr/>
          <p:nvPr/>
        </p:nvGrpSpPr>
        <p:grpSpPr>
          <a:xfrm>
            <a:off x="4513912" y="2349899"/>
            <a:ext cx="3071661" cy="2308670"/>
            <a:chOff x="4028569" y="1235195"/>
            <a:chExt cx="2870689" cy="1722413"/>
          </a:xfrm>
        </p:grpSpPr>
        <p:sp>
          <p:nvSpPr>
            <p:cNvPr id="21" name="Rectangle: Rounded Corners 20">
              <a:extLst>
                <a:ext uri="{FF2B5EF4-FFF2-40B4-BE49-F238E27FC236}">
                  <a16:creationId xmlns:a16="http://schemas.microsoft.com/office/drawing/2014/main" id="{0E0D07BC-390F-1924-F56E-283D66AF83A1}"/>
                </a:ext>
              </a:extLst>
            </p:cNvPr>
            <p:cNvSpPr/>
            <p:nvPr/>
          </p:nvSpPr>
          <p:spPr>
            <a:xfrm>
              <a:off x="4028569" y="1235195"/>
              <a:ext cx="2870689" cy="1722413"/>
            </a:xfrm>
            <a:prstGeom prst="roundRect">
              <a:avLst>
                <a:gd name="adj" fmla="val 1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en-US"/>
            </a:p>
          </p:txBody>
        </p:sp>
        <p:sp>
          <p:nvSpPr>
            <p:cNvPr id="22" name="Rectangle: Rounded Corners 8">
              <a:extLst>
                <a:ext uri="{FF2B5EF4-FFF2-40B4-BE49-F238E27FC236}">
                  <a16:creationId xmlns:a16="http://schemas.microsoft.com/office/drawing/2014/main" id="{779D8B1D-35A6-63D4-3EA8-40C882D9EF05}"/>
                </a:ext>
              </a:extLst>
            </p:cNvPr>
            <p:cNvSpPr txBox="1"/>
            <p:nvPr/>
          </p:nvSpPr>
          <p:spPr>
            <a:xfrm>
              <a:off x="4079017" y="1285643"/>
              <a:ext cx="2769793" cy="16215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45" tIns="64745" rIns="64745" bIns="64745" numCol="1" spcCol="1270" anchor="ctr" anchorCtr="0">
              <a:noAutofit/>
            </a:bodyPr>
            <a:lstStyle/>
            <a:p>
              <a:pPr algn="ctr" defTabSz="755348">
                <a:lnSpc>
                  <a:spcPct val="90000"/>
                </a:lnSpc>
                <a:spcBef>
                  <a:spcPct val="0"/>
                </a:spcBef>
                <a:spcAft>
                  <a:spcPct val="35000"/>
                </a:spcAft>
              </a:pPr>
              <a:r>
                <a:rPr lang="en-US" sz="2000" dirty="0"/>
                <a:t>While financial and technological adoption barriers are increasingly being removed, psychological barriers remain insufficiently addressed</a:t>
              </a:r>
              <a:r>
                <a:rPr lang="en-US" sz="1699" dirty="0"/>
                <a:t>. </a:t>
              </a:r>
            </a:p>
          </p:txBody>
        </p:sp>
      </p:grpSp>
      <p:grpSp>
        <p:nvGrpSpPr>
          <p:cNvPr id="31" name="Group 30">
            <a:extLst>
              <a:ext uri="{FF2B5EF4-FFF2-40B4-BE49-F238E27FC236}">
                <a16:creationId xmlns:a16="http://schemas.microsoft.com/office/drawing/2014/main" id="{B51E683A-D276-D83D-480E-084B9958F5A0}"/>
              </a:ext>
            </a:extLst>
          </p:cNvPr>
          <p:cNvGrpSpPr/>
          <p:nvPr/>
        </p:nvGrpSpPr>
        <p:grpSpPr>
          <a:xfrm>
            <a:off x="7831353" y="3073174"/>
            <a:ext cx="608348" cy="711652"/>
            <a:chOff x="7151879" y="1740437"/>
            <a:chExt cx="608586" cy="711930"/>
          </a:xfrm>
        </p:grpSpPr>
        <p:sp>
          <p:nvSpPr>
            <p:cNvPr id="32" name="Arrow: Right 31">
              <a:extLst>
                <a:ext uri="{FF2B5EF4-FFF2-40B4-BE49-F238E27FC236}">
                  <a16:creationId xmlns:a16="http://schemas.microsoft.com/office/drawing/2014/main" id="{2B818AAF-7E96-0D7B-ECD5-EE5A51A79CEE}"/>
                </a:ext>
              </a:extLst>
            </p:cNvPr>
            <p:cNvSpPr/>
            <p:nvPr/>
          </p:nvSpPr>
          <p:spPr>
            <a:xfrm>
              <a:off x="7151879" y="1740437"/>
              <a:ext cx="608586" cy="711930"/>
            </a:xfrm>
            <a:prstGeom prst="rightArrow">
              <a:avLst>
                <a:gd name="adj1" fmla="val 60000"/>
                <a:gd name="adj2" fmla="val 50000"/>
              </a:avLst>
            </a:pr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en-US"/>
            </a:p>
          </p:txBody>
        </p:sp>
        <p:sp>
          <p:nvSpPr>
            <p:cNvPr id="33" name="Arrow: Right 10">
              <a:extLst>
                <a:ext uri="{FF2B5EF4-FFF2-40B4-BE49-F238E27FC236}">
                  <a16:creationId xmlns:a16="http://schemas.microsoft.com/office/drawing/2014/main" id="{8AF2DDD4-099A-1F0C-47A6-2777DB81689C}"/>
                </a:ext>
              </a:extLst>
            </p:cNvPr>
            <p:cNvSpPr txBox="1"/>
            <p:nvPr/>
          </p:nvSpPr>
          <p:spPr>
            <a:xfrm>
              <a:off x="7151879" y="1882823"/>
              <a:ext cx="426010" cy="4271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622051">
                <a:lnSpc>
                  <a:spcPct val="90000"/>
                </a:lnSpc>
                <a:spcBef>
                  <a:spcPct val="0"/>
                </a:spcBef>
                <a:spcAft>
                  <a:spcPct val="35000"/>
                </a:spcAft>
              </a:pPr>
              <a:endParaRPr lang="en-US" sz="1399"/>
            </a:p>
          </p:txBody>
        </p:sp>
      </p:grpSp>
      <p:grpSp>
        <p:nvGrpSpPr>
          <p:cNvPr id="34" name="Group 33">
            <a:extLst>
              <a:ext uri="{FF2B5EF4-FFF2-40B4-BE49-F238E27FC236}">
                <a16:creationId xmlns:a16="http://schemas.microsoft.com/office/drawing/2014/main" id="{66AAA173-6FF4-1502-75C8-B2DF573E0FED}"/>
              </a:ext>
            </a:extLst>
          </p:cNvPr>
          <p:cNvGrpSpPr/>
          <p:nvPr/>
        </p:nvGrpSpPr>
        <p:grpSpPr>
          <a:xfrm>
            <a:off x="8676231" y="2568130"/>
            <a:ext cx="2869568" cy="1721740"/>
            <a:chOff x="8047535" y="1235195"/>
            <a:chExt cx="2870689" cy="1722413"/>
          </a:xfrm>
        </p:grpSpPr>
        <p:sp>
          <p:nvSpPr>
            <p:cNvPr id="35" name="Rectangle: Rounded Corners 34">
              <a:extLst>
                <a:ext uri="{FF2B5EF4-FFF2-40B4-BE49-F238E27FC236}">
                  <a16:creationId xmlns:a16="http://schemas.microsoft.com/office/drawing/2014/main" id="{31E233A9-0E5E-4773-5482-DD2E38424909}"/>
                </a:ext>
              </a:extLst>
            </p:cNvPr>
            <p:cNvSpPr/>
            <p:nvPr/>
          </p:nvSpPr>
          <p:spPr>
            <a:xfrm>
              <a:off x="8047535" y="1235195"/>
              <a:ext cx="2870689" cy="1722413"/>
            </a:xfrm>
            <a:prstGeom prst="roundRect">
              <a:avLst>
                <a:gd name="adj" fmla="val 1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US"/>
            </a:p>
          </p:txBody>
        </p:sp>
        <p:sp>
          <p:nvSpPr>
            <p:cNvPr id="36" name="Rectangle: Rounded Corners 12">
              <a:extLst>
                <a:ext uri="{FF2B5EF4-FFF2-40B4-BE49-F238E27FC236}">
                  <a16:creationId xmlns:a16="http://schemas.microsoft.com/office/drawing/2014/main" id="{4ABCE57E-A06A-23BD-F417-C0D5C059C11E}"/>
                </a:ext>
              </a:extLst>
            </p:cNvPr>
            <p:cNvSpPr txBox="1"/>
            <p:nvPr/>
          </p:nvSpPr>
          <p:spPr>
            <a:xfrm>
              <a:off x="8097983" y="1285643"/>
              <a:ext cx="2769793" cy="16215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45" tIns="64745" rIns="64745" bIns="64745" numCol="1" spcCol="1270" anchor="ctr" anchorCtr="0">
              <a:noAutofit/>
            </a:bodyPr>
            <a:lstStyle/>
            <a:p>
              <a:pPr algn="ctr" defTabSz="755348">
                <a:lnSpc>
                  <a:spcPct val="90000"/>
                </a:lnSpc>
                <a:spcBef>
                  <a:spcPct val="0"/>
                </a:spcBef>
                <a:spcAft>
                  <a:spcPct val="35000"/>
                </a:spcAft>
              </a:pPr>
              <a:r>
                <a:rPr lang="en-US" sz="2000" dirty="0"/>
                <a:t>Behavioral interventions may complement the existing policies in the promotion of EV adoption.</a:t>
              </a:r>
            </a:p>
          </p:txBody>
        </p:sp>
      </p:grpSp>
      <p:sp>
        <p:nvSpPr>
          <p:cNvPr id="37" name="Foliennummernplatzhalter 5">
            <a:extLst>
              <a:ext uri="{FF2B5EF4-FFF2-40B4-BE49-F238E27FC236}">
                <a16:creationId xmlns:a16="http://schemas.microsoft.com/office/drawing/2014/main" id="{9A6447E7-71A1-8964-A759-A7E4F4AC9C00}"/>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a:t>
            </a:fld>
            <a:endParaRPr lang="en-GB" dirty="0"/>
          </a:p>
        </p:txBody>
      </p:sp>
      <p:sp>
        <p:nvSpPr>
          <p:cNvPr id="39" name="Fußzeilenplatzhalter 6">
            <a:extLst>
              <a:ext uri="{FF2B5EF4-FFF2-40B4-BE49-F238E27FC236}">
                <a16:creationId xmlns:a16="http://schemas.microsoft.com/office/drawing/2014/main" id="{F61C93EC-F2F2-F4DD-BCA8-309682592422}"/>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86696980-09FC-F489-6411-78FCE2902FF1}"/>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01140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F8C48-B8D0-F80B-A1DB-491291E95DF0}"/>
              </a:ext>
            </a:extLst>
          </p:cNvPr>
          <p:cNvPicPr>
            <a:picLocks noChangeAspect="1"/>
          </p:cNvPicPr>
          <p:nvPr/>
        </p:nvPicPr>
        <p:blipFill>
          <a:blip r:embed="rId2"/>
          <a:stretch>
            <a:fillRect/>
          </a:stretch>
        </p:blipFill>
        <p:spPr>
          <a:xfrm>
            <a:off x="1293019" y="630238"/>
            <a:ext cx="9906000" cy="5430579"/>
          </a:xfrm>
          <a:prstGeom prst="rect">
            <a:avLst/>
          </a:prstGeom>
        </p:spPr>
      </p:pic>
      <p:sp>
        <p:nvSpPr>
          <p:cNvPr id="6" name="Foliennummernplatzhalter 5">
            <a:extLst>
              <a:ext uri="{FF2B5EF4-FFF2-40B4-BE49-F238E27FC236}">
                <a16:creationId xmlns:a16="http://schemas.microsoft.com/office/drawing/2014/main" id="{2C84B7EB-A798-59DF-653E-55FC42EEDB7A}"/>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30</a:t>
            </a:fld>
            <a:endParaRPr lang="en-GB" dirty="0"/>
          </a:p>
        </p:txBody>
      </p:sp>
      <p:sp>
        <p:nvSpPr>
          <p:cNvPr id="8" name="Fußzeilenplatzhalter 6">
            <a:extLst>
              <a:ext uri="{FF2B5EF4-FFF2-40B4-BE49-F238E27FC236}">
                <a16:creationId xmlns:a16="http://schemas.microsoft.com/office/drawing/2014/main" id="{8C916F49-697F-AE35-8E2F-90A31142E5C7}"/>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0310A60A-0BE0-93F0-5AC8-0D190E84B1A7}"/>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954232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9D2D0FDA-860C-DC20-FB58-A7699C21781F}"/>
              </a:ext>
            </a:extLst>
          </p:cNvPr>
          <p:cNvSpPr>
            <a:spLocks noGrp="1"/>
          </p:cNvSpPr>
          <p:nvPr>
            <p:ph type="title"/>
          </p:nvPr>
        </p:nvSpPr>
        <p:spPr>
          <a:xfrm>
            <a:off x="1161389" y="278812"/>
            <a:ext cx="11708725" cy="935738"/>
          </a:xfrm>
        </p:spPr>
        <p:txBody>
          <a:bodyPr/>
          <a:lstStyle/>
          <a:p>
            <a:r>
              <a:rPr lang="en-US" dirty="0"/>
              <a:t>Range Compatibility</a:t>
            </a:r>
          </a:p>
        </p:txBody>
      </p:sp>
      <p:pic>
        <p:nvPicPr>
          <p:cNvPr id="3" name="Picture 2" descr="A graph of a number of rows of gray squares&#10;&#10;Description automatically generated">
            <a:extLst>
              <a:ext uri="{FF2B5EF4-FFF2-40B4-BE49-F238E27FC236}">
                <a16:creationId xmlns:a16="http://schemas.microsoft.com/office/drawing/2014/main" id="{F458658E-F13C-4FD9-3463-E1DC406D52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5619" y="1214550"/>
            <a:ext cx="3841216" cy="4805362"/>
          </a:xfrm>
          <a:prstGeom prst="rect">
            <a:avLst/>
          </a:prstGeom>
        </p:spPr>
      </p:pic>
      <p:pic>
        <p:nvPicPr>
          <p:cNvPr id="5" name="Picture 4" descr="A graph of different sizes and shapes&#10;&#10;Description automatically generated">
            <a:extLst>
              <a:ext uri="{FF2B5EF4-FFF2-40B4-BE49-F238E27FC236}">
                <a16:creationId xmlns:a16="http://schemas.microsoft.com/office/drawing/2014/main" id="{DC4F77B4-348A-27BD-9FE6-2AC6B3A53E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3019" y="1214550"/>
            <a:ext cx="3734007" cy="4671243"/>
          </a:xfrm>
          <a:prstGeom prst="rect">
            <a:avLst/>
          </a:prstGeom>
        </p:spPr>
      </p:pic>
      <p:sp>
        <p:nvSpPr>
          <p:cNvPr id="6" name="Foliennummernplatzhalter 5">
            <a:extLst>
              <a:ext uri="{FF2B5EF4-FFF2-40B4-BE49-F238E27FC236}">
                <a16:creationId xmlns:a16="http://schemas.microsoft.com/office/drawing/2014/main" id="{49018427-5F56-97A3-4522-489CFF01301E}"/>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31</a:t>
            </a:fld>
            <a:endParaRPr lang="en-GB" dirty="0"/>
          </a:p>
        </p:txBody>
      </p:sp>
      <p:sp>
        <p:nvSpPr>
          <p:cNvPr id="8" name="Fußzeilenplatzhalter 6">
            <a:extLst>
              <a:ext uri="{FF2B5EF4-FFF2-40B4-BE49-F238E27FC236}">
                <a16:creationId xmlns:a16="http://schemas.microsoft.com/office/drawing/2014/main" id="{5AE3CA24-62BA-3A88-1FA3-74A4C7F37D36}"/>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DCF91E86-FF6B-E0FE-7504-C8C1A673364D}"/>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446690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EC4888A0-1555-DF1E-5BA8-51D508EC7DF5}"/>
              </a:ext>
            </a:extLst>
          </p:cNvPr>
          <p:cNvSpPr>
            <a:spLocks noGrp="1"/>
          </p:cNvSpPr>
          <p:nvPr>
            <p:ph type="title"/>
          </p:nvPr>
        </p:nvSpPr>
        <p:spPr>
          <a:xfrm>
            <a:off x="1161389" y="278812"/>
            <a:ext cx="11708725" cy="935738"/>
          </a:xfrm>
        </p:spPr>
        <p:txBody>
          <a:bodyPr/>
          <a:lstStyle/>
          <a:p>
            <a:r>
              <a:rPr lang="en-US" dirty="0"/>
              <a:t>Charging Compatibility</a:t>
            </a:r>
          </a:p>
        </p:txBody>
      </p:sp>
      <p:pic>
        <p:nvPicPr>
          <p:cNvPr id="3" name="Picture 2" descr="A graph of a graph&#10;&#10;Description automatically generated">
            <a:extLst>
              <a:ext uri="{FF2B5EF4-FFF2-40B4-BE49-F238E27FC236}">
                <a16:creationId xmlns:a16="http://schemas.microsoft.com/office/drawing/2014/main" id="{7D39F7A4-15F6-3895-796E-5B2E0FC3E7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5946" y="919643"/>
            <a:ext cx="4322630" cy="4958057"/>
          </a:xfrm>
          <a:prstGeom prst="rect">
            <a:avLst/>
          </a:prstGeom>
        </p:spPr>
      </p:pic>
      <p:pic>
        <p:nvPicPr>
          <p:cNvPr id="5" name="Picture 4" descr="A graph of different sizes of objects&#10;&#10;Description automatically generated">
            <a:extLst>
              <a:ext uri="{FF2B5EF4-FFF2-40B4-BE49-F238E27FC236}">
                <a16:creationId xmlns:a16="http://schemas.microsoft.com/office/drawing/2014/main" id="{355491FB-8BAB-4907-D214-86E5B94287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219" y="949971"/>
            <a:ext cx="4296189" cy="4927729"/>
          </a:xfrm>
          <a:prstGeom prst="rect">
            <a:avLst/>
          </a:prstGeom>
        </p:spPr>
      </p:pic>
      <p:sp>
        <p:nvSpPr>
          <p:cNvPr id="6" name="Foliennummernplatzhalter 5">
            <a:extLst>
              <a:ext uri="{FF2B5EF4-FFF2-40B4-BE49-F238E27FC236}">
                <a16:creationId xmlns:a16="http://schemas.microsoft.com/office/drawing/2014/main" id="{01646E8A-2071-CF1A-9099-2733679E0618}"/>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32</a:t>
            </a:fld>
            <a:endParaRPr lang="en-GB" dirty="0"/>
          </a:p>
        </p:txBody>
      </p:sp>
      <p:sp>
        <p:nvSpPr>
          <p:cNvPr id="8" name="Fußzeilenplatzhalter 6">
            <a:extLst>
              <a:ext uri="{FF2B5EF4-FFF2-40B4-BE49-F238E27FC236}">
                <a16:creationId xmlns:a16="http://schemas.microsoft.com/office/drawing/2014/main" id="{C3C4097F-CEB2-0EDE-6E15-AF83B19806AB}"/>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20F84691-F341-2209-4026-AB2EE291A3DB}"/>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777912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graph of different sizes and shapes&#10;&#10;Description automatically generated">
            <a:extLst>
              <a:ext uri="{FF2B5EF4-FFF2-40B4-BE49-F238E27FC236}">
                <a16:creationId xmlns:a16="http://schemas.microsoft.com/office/drawing/2014/main" id="{2AB1C40C-EEC5-3613-F038-C8AB7174A7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8879" y="928719"/>
            <a:ext cx="4581866" cy="5255400"/>
          </a:xfrm>
          <a:prstGeom prst="rect">
            <a:avLst/>
          </a:prstGeom>
        </p:spPr>
      </p:pic>
      <p:sp>
        <p:nvSpPr>
          <p:cNvPr id="24" name="Title 1">
            <a:extLst>
              <a:ext uri="{FF2B5EF4-FFF2-40B4-BE49-F238E27FC236}">
                <a16:creationId xmlns:a16="http://schemas.microsoft.com/office/drawing/2014/main" id="{F4E453F1-D323-249B-B275-47A96B1E24F7}"/>
              </a:ext>
            </a:extLst>
          </p:cNvPr>
          <p:cNvSpPr>
            <a:spLocks noGrp="1"/>
          </p:cNvSpPr>
          <p:nvPr>
            <p:ph type="title"/>
          </p:nvPr>
        </p:nvSpPr>
        <p:spPr>
          <a:xfrm>
            <a:off x="1161389" y="278812"/>
            <a:ext cx="11708725" cy="935738"/>
          </a:xfrm>
        </p:spPr>
        <p:txBody>
          <a:bodyPr/>
          <a:lstStyle/>
          <a:p>
            <a:r>
              <a:rPr lang="en-US" dirty="0"/>
              <a:t>Charging Compatibility</a:t>
            </a:r>
          </a:p>
        </p:txBody>
      </p:sp>
      <p:pic>
        <p:nvPicPr>
          <p:cNvPr id="9" name="Picture 8" descr="A graph of different sizes and shapes&#10;&#10;Description automatically generated">
            <a:extLst>
              <a:ext uri="{FF2B5EF4-FFF2-40B4-BE49-F238E27FC236}">
                <a16:creationId xmlns:a16="http://schemas.microsoft.com/office/drawing/2014/main" id="{0EC8A5FD-12D5-1054-0236-D2DAC61BF9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1634" y="928719"/>
            <a:ext cx="4581866" cy="5255400"/>
          </a:xfrm>
          <a:prstGeom prst="rect">
            <a:avLst/>
          </a:prstGeom>
        </p:spPr>
      </p:pic>
      <p:sp>
        <p:nvSpPr>
          <p:cNvPr id="12" name="Foliennummernplatzhalter 5">
            <a:extLst>
              <a:ext uri="{FF2B5EF4-FFF2-40B4-BE49-F238E27FC236}">
                <a16:creationId xmlns:a16="http://schemas.microsoft.com/office/drawing/2014/main" id="{E073CB64-77C4-F689-FB4C-2AFB51AE9419}"/>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33</a:t>
            </a:fld>
            <a:endParaRPr lang="en-GB" dirty="0"/>
          </a:p>
        </p:txBody>
      </p:sp>
      <p:sp>
        <p:nvSpPr>
          <p:cNvPr id="22" name="Fußzeilenplatzhalter 6">
            <a:extLst>
              <a:ext uri="{FF2B5EF4-FFF2-40B4-BE49-F238E27FC236}">
                <a16:creationId xmlns:a16="http://schemas.microsoft.com/office/drawing/2014/main" id="{6C31D3AF-565F-19E7-C1D2-57A5B51D6D6A}"/>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E43E448D-FE6A-6C62-800E-2566E864EF50}"/>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031067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F4141F2-E8D4-18F4-AF60-46D6A14AFCFD}"/>
              </a:ext>
            </a:extLst>
          </p:cNvPr>
          <p:cNvSpPr>
            <a:spLocks noGrp="1"/>
          </p:cNvSpPr>
          <p:nvPr>
            <p:ph type="title"/>
          </p:nvPr>
        </p:nvSpPr>
        <p:spPr>
          <a:xfrm>
            <a:off x="1161389" y="278812"/>
            <a:ext cx="11708725" cy="935738"/>
          </a:xfrm>
        </p:spPr>
        <p:txBody>
          <a:bodyPr/>
          <a:lstStyle/>
          <a:p>
            <a:r>
              <a:rPr lang="en-US" dirty="0"/>
              <a:t>TCO Compatibility</a:t>
            </a:r>
          </a:p>
        </p:txBody>
      </p:sp>
      <p:pic>
        <p:nvPicPr>
          <p:cNvPr id="3" name="Picture 2" descr="A graph of a graph showing a diagram of a large and small pointy point&#10;&#10;Description automatically generated">
            <a:extLst>
              <a:ext uri="{FF2B5EF4-FFF2-40B4-BE49-F238E27FC236}">
                <a16:creationId xmlns:a16="http://schemas.microsoft.com/office/drawing/2014/main" id="{E2E337BC-C924-1AD4-0D16-AF066EA22C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5419" y="1214550"/>
            <a:ext cx="4318222" cy="4953000"/>
          </a:xfrm>
          <a:prstGeom prst="rect">
            <a:avLst/>
          </a:prstGeom>
        </p:spPr>
      </p:pic>
      <p:pic>
        <p:nvPicPr>
          <p:cNvPr id="6" name="Picture 5" descr="A graph of a graph showing a number of points&#10;&#10;Description automatically generated">
            <a:extLst>
              <a:ext uri="{FF2B5EF4-FFF2-40B4-BE49-F238E27FC236}">
                <a16:creationId xmlns:a16="http://schemas.microsoft.com/office/drawing/2014/main" id="{DD99606A-D6AD-F4AA-6E38-5C96EA7AD4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4568" y="1214550"/>
            <a:ext cx="4318222" cy="4953001"/>
          </a:xfrm>
          <a:prstGeom prst="rect">
            <a:avLst/>
          </a:prstGeom>
        </p:spPr>
      </p:pic>
      <p:sp>
        <p:nvSpPr>
          <p:cNvPr id="7" name="Foliennummernplatzhalter 5">
            <a:extLst>
              <a:ext uri="{FF2B5EF4-FFF2-40B4-BE49-F238E27FC236}">
                <a16:creationId xmlns:a16="http://schemas.microsoft.com/office/drawing/2014/main" id="{411B4387-26F2-D8AE-93CD-118CA1047BA7}"/>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34</a:t>
            </a:fld>
            <a:endParaRPr lang="en-GB" dirty="0"/>
          </a:p>
        </p:txBody>
      </p:sp>
      <p:sp>
        <p:nvSpPr>
          <p:cNvPr id="12" name="Fußzeilenplatzhalter 6">
            <a:extLst>
              <a:ext uri="{FF2B5EF4-FFF2-40B4-BE49-F238E27FC236}">
                <a16:creationId xmlns:a16="http://schemas.microsoft.com/office/drawing/2014/main" id="{6BF4BB1A-E74B-1E6B-6DC1-1C60B1A0ACC7}"/>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4AA101C8-CF70-E47E-32EC-5CEF8DB4381C}"/>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242034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BAD98-372D-1C53-B063-26BC0BDBC782}"/>
              </a:ext>
            </a:extLst>
          </p:cNvPr>
          <p:cNvSpPr>
            <a:spLocks noGrp="1"/>
          </p:cNvSpPr>
          <p:nvPr>
            <p:ph type="title"/>
          </p:nvPr>
        </p:nvSpPr>
        <p:spPr>
          <a:xfrm>
            <a:off x="436125" y="297123"/>
            <a:ext cx="11708726" cy="936104"/>
          </a:xfrm>
        </p:spPr>
        <p:txBody>
          <a:bodyPr/>
          <a:lstStyle/>
          <a:p>
            <a:r>
              <a:rPr lang="en-US" dirty="0"/>
              <a:t>Preliminary results from the pilot study: Choice Cards</a:t>
            </a:r>
          </a:p>
        </p:txBody>
      </p:sp>
      <p:sp>
        <p:nvSpPr>
          <p:cNvPr id="7" name="Foliennummernplatzhalter 5">
            <a:extLst>
              <a:ext uri="{FF2B5EF4-FFF2-40B4-BE49-F238E27FC236}">
                <a16:creationId xmlns:a16="http://schemas.microsoft.com/office/drawing/2014/main" id="{CF156F2E-C682-3E68-FC28-5BA5D64636E1}"/>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35</a:t>
            </a:fld>
            <a:endParaRPr lang="en-GB" dirty="0"/>
          </a:p>
        </p:txBody>
      </p:sp>
      <p:sp>
        <p:nvSpPr>
          <p:cNvPr id="9" name="Fußzeilenplatzhalter 6">
            <a:extLst>
              <a:ext uri="{FF2B5EF4-FFF2-40B4-BE49-F238E27FC236}">
                <a16:creationId xmlns:a16="http://schemas.microsoft.com/office/drawing/2014/main" id="{3AD6E878-5F3F-3C8E-6ACB-9AFFF00E7E57}"/>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3" name="Datumsplatzhalter 3">
            <a:extLst>
              <a:ext uri="{FF2B5EF4-FFF2-40B4-BE49-F238E27FC236}">
                <a16:creationId xmlns:a16="http://schemas.microsoft.com/office/drawing/2014/main" id="{2924EEBC-1501-41BB-8167-2B017D208A70}"/>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pic>
        <p:nvPicPr>
          <p:cNvPr id="6" name="Picture 5">
            <a:extLst>
              <a:ext uri="{FF2B5EF4-FFF2-40B4-BE49-F238E27FC236}">
                <a16:creationId xmlns:a16="http://schemas.microsoft.com/office/drawing/2014/main" id="{B19C5956-DBA5-AC30-083B-0FAF403218D3}"/>
              </a:ext>
            </a:extLst>
          </p:cNvPr>
          <p:cNvPicPr>
            <a:picLocks noChangeAspect="1"/>
          </p:cNvPicPr>
          <p:nvPr/>
        </p:nvPicPr>
        <p:blipFill>
          <a:blip r:embed="rId2"/>
          <a:stretch>
            <a:fillRect/>
          </a:stretch>
        </p:blipFill>
        <p:spPr>
          <a:xfrm>
            <a:off x="323850" y="1447800"/>
            <a:ext cx="5391902" cy="3591426"/>
          </a:xfrm>
          <a:prstGeom prst="rect">
            <a:avLst/>
          </a:prstGeom>
        </p:spPr>
      </p:pic>
    </p:spTree>
    <p:extLst>
      <p:ext uri="{BB962C8B-B14F-4D97-AF65-F5344CB8AC3E}">
        <p14:creationId xmlns:p14="http://schemas.microsoft.com/office/powerpoint/2010/main" val="20542437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BAD98-372D-1C53-B063-26BC0BDBC782}"/>
              </a:ext>
            </a:extLst>
          </p:cNvPr>
          <p:cNvSpPr>
            <a:spLocks noGrp="1"/>
          </p:cNvSpPr>
          <p:nvPr>
            <p:ph type="title"/>
          </p:nvPr>
        </p:nvSpPr>
        <p:spPr>
          <a:xfrm>
            <a:off x="436125" y="297123"/>
            <a:ext cx="11708726" cy="936104"/>
          </a:xfrm>
        </p:spPr>
        <p:txBody>
          <a:bodyPr/>
          <a:lstStyle/>
          <a:p>
            <a:r>
              <a:rPr lang="en-US" dirty="0"/>
              <a:t>Preliminary results from the pilot study: Intention to buy</a:t>
            </a:r>
          </a:p>
        </p:txBody>
      </p:sp>
      <p:pic>
        <p:nvPicPr>
          <p:cNvPr id="4" name="Picture 3">
            <a:extLst>
              <a:ext uri="{FF2B5EF4-FFF2-40B4-BE49-F238E27FC236}">
                <a16:creationId xmlns:a16="http://schemas.microsoft.com/office/drawing/2014/main" id="{54162E87-662D-3700-8817-CD7266F42902}"/>
              </a:ext>
            </a:extLst>
          </p:cNvPr>
          <p:cNvPicPr>
            <a:picLocks noChangeAspect="1"/>
          </p:cNvPicPr>
          <p:nvPr/>
        </p:nvPicPr>
        <p:blipFill>
          <a:blip r:embed="rId2"/>
          <a:stretch>
            <a:fillRect/>
          </a:stretch>
        </p:blipFill>
        <p:spPr>
          <a:xfrm>
            <a:off x="2131219" y="1524001"/>
            <a:ext cx="7399308" cy="3395870"/>
          </a:xfrm>
          <a:prstGeom prst="rect">
            <a:avLst/>
          </a:prstGeom>
        </p:spPr>
      </p:pic>
      <p:sp>
        <p:nvSpPr>
          <p:cNvPr id="5" name="Foliennummernplatzhalter 5">
            <a:extLst>
              <a:ext uri="{FF2B5EF4-FFF2-40B4-BE49-F238E27FC236}">
                <a16:creationId xmlns:a16="http://schemas.microsoft.com/office/drawing/2014/main" id="{7013420D-7AD0-50A4-10BF-228A96A5B575}"/>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36</a:t>
            </a:fld>
            <a:endParaRPr lang="en-GB" dirty="0"/>
          </a:p>
        </p:txBody>
      </p:sp>
      <p:sp>
        <p:nvSpPr>
          <p:cNvPr id="8" name="Fußzeilenplatzhalter 6">
            <a:extLst>
              <a:ext uri="{FF2B5EF4-FFF2-40B4-BE49-F238E27FC236}">
                <a16:creationId xmlns:a16="http://schemas.microsoft.com/office/drawing/2014/main" id="{0C03A1D8-7757-B836-0ADD-901A1AC266CC}"/>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3" name="Datumsplatzhalter 3">
            <a:extLst>
              <a:ext uri="{FF2B5EF4-FFF2-40B4-BE49-F238E27FC236}">
                <a16:creationId xmlns:a16="http://schemas.microsoft.com/office/drawing/2014/main" id="{0E539B0F-49E6-09D4-EB3E-CEB8CBC4B1A6}"/>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25950869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BCE19629-C6F9-6F5C-4071-44306D8ABC93}"/>
              </a:ext>
            </a:extLst>
          </p:cNvPr>
          <p:cNvSpPr>
            <a:spLocks noGrp="1"/>
          </p:cNvSpPr>
          <p:nvPr>
            <p:ph type="sldNum" sz="quarter" idx="12"/>
          </p:nvPr>
        </p:nvSpPr>
        <p:spPr>
          <a:xfrm>
            <a:off x="11624905" y="6308726"/>
            <a:ext cx="355461" cy="468312"/>
          </a:xfrm>
        </p:spPr>
        <p:txBody>
          <a:bodyPr/>
          <a:lstStyle/>
          <a:p>
            <a:pPr>
              <a:spcAft>
                <a:spcPts val="600"/>
              </a:spcAft>
            </a:pPr>
            <a:fld id="{6C6AE60A-B69C-4790-82F7-3882EDF23186}" type="slidenum">
              <a:rPr lang="en-GB" smtClean="0"/>
              <a:pPr>
                <a:spcAft>
                  <a:spcPts val="600"/>
                </a:spcAft>
              </a:pPr>
              <a:t>37</a:t>
            </a:fld>
            <a:endParaRPr lang="en-GB"/>
          </a:p>
        </p:txBody>
      </p:sp>
      <p:pic>
        <p:nvPicPr>
          <p:cNvPr id="4" name="Picture 3">
            <a:extLst>
              <a:ext uri="{FF2B5EF4-FFF2-40B4-BE49-F238E27FC236}">
                <a16:creationId xmlns:a16="http://schemas.microsoft.com/office/drawing/2014/main" id="{119F7FBF-EA13-BCD5-1EA3-9077F33B5D50}"/>
              </a:ext>
            </a:extLst>
          </p:cNvPr>
          <p:cNvPicPr>
            <a:picLocks noChangeAspect="1"/>
          </p:cNvPicPr>
          <p:nvPr/>
        </p:nvPicPr>
        <p:blipFill>
          <a:blip r:embed="rId2"/>
          <a:stretch>
            <a:fillRect/>
          </a:stretch>
        </p:blipFill>
        <p:spPr>
          <a:xfrm>
            <a:off x="2316488" y="620713"/>
            <a:ext cx="7552673" cy="5607860"/>
          </a:xfrm>
          <a:prstGeom prst="rect">
            <a:avLst/>
          </a:prstGeom>
          <a:noFill/>
        </p:spPr>
      </p:pic>
      <p:sp>
        <p:nvSpPr>
          <p:cNvPr id="5" name="Foliennummernplatzhalter 5">
            <a:extLst>
              <a:ext uri="{FF2B5EF4-FFF2-40B4-BE49-F238E27FC236}">
                <a16:creationId xmlns:a16="http://schemas.microsoft.com/office/drawing/2014/main" id="{90228834-918F-16B6-B10B-F9BA66389D78}"/>
              </a:ext>
            </a:extLst>
          </p:cNvPr>
          <p:cNvSpPr txBox="1">
            <a:spLocks/>
          </p:cNvSpPr>
          <p:nvPr/>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37</a:t>
            </a:fld>
            <a:endParaRPr lang="en-GB" dirty="0"/>
          </a:p>
        </p:txBody>
      </p:sp>
      <p:sp>
        <p:nvSpPr>
          <p:cNvPr id="7" name="Fußzeilenplatzhalter 6">
            <a:extLst>
              <a:ext uri="{FF2B5EF4-FFF2-40B4-BE49-F238E27FC236}">
                <a16:creationId xmlns:a16="http://schemas.microsoft.com/office/drawing/2014/main" id="{06FE5481-6DB2-3E74-09E5-53426860F58F}"/>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5309FED1-AB0F-984A-811F-3D47AAD797D0}"/>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621217064"/>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1DDE30-1E77-6E41-3CB1-9863FFD1FB4F}"/>
              </a:ext>
            </a:extLst>
          </p:cNvPr>
          <p:cNvSpPr>
            <a:spLocks noGrp="1"/>
          </p:cNvSpPr>
          <p:nvPr>
            <p:ph type="sldNum" sz="quarter" idx="12"/>
          </p:nvPr>
        </p:nvSpPr>
        <p:spPr>
          <a:xfrm>
            <a:off x="11624905" y="6308726"/>
            <a:ext cx="355461" cy="468312"/>
          </a:xfrm>
        </p:spPr>
        <p:txBody>
          <a:bodyPr wrap="none" anchor="ctr">
            <a:normAutofit/>
          </a:bodyPr>
          <a:lstStyle/>
          <a:p>
            <a:pPr>
              <a:spcAft>
                <a:spcPts val="600"/>
              </a:spcAft>
            </a:pPr>
            <a:fld id="{6C6AE60A-B69C-4790-82F7-3882EDF23186}" type="slidenum">
              <a:rPr lang="en-GB" smtClean="0"/>
              <a:pPr>
                <a:spcAft>
                  <a:spcPts val="600"/>
                </a:spcAft>
              </a:pPr>
              <a:t>38</a:t>
            </a:fld>
            <a:endParaRPr lang="en-GB"/>
          </a:p>
        </p:txBody>
      </p:sp>
      <p:pic>
        <p:nvPicPr>
          <p:cNvPr id="8" name="Picture 7">
            <a:extLst>
              <a:ext uri="{FF2B5EF4-FFF2-40B4-BE49-F238E27FC236}">
                <a16:creationId xmlns:a16="http://schemas.microsoft.com/office/drawing/2014/main" id="{FF100405-219B-D8A1-C027-BAA8B79BD5BF}"/>
              </a:ext>
            </a:extLst>
          </p:cNvPr>
          <p:cNvPicPr>
            <a:picLocks noChangeAspect="1"/>
          </p:cNvPicPr>
          <p:nvPr/>
        </p:nvPicPr>
        <p:blipFill>
          <a:blip r:embed="rId3"/>
          <a:stretch>
            <a:fillRect/>
          </a:stretch>
        </p:blipFill>
        <p:spPr>
          <a:xfrm>
            <a:off x="1085807" y="620713"/>
            <a:ext cx="10014035" cy="5607860"/>
          </a:xfrm>
          <a:prstGeom prst="rect">
            <a:avLst/>
          </a:prstGeom>
          <a:noFill/>
        </p:spPr>
      </p:pic>
      <p:sp>
        <p:nvSpPr>
          <p:cNvPr id="9" name="Foliennummernplatzhalter 5">
            <a:extLst>
              <a:ext uri="{FF2B5EF4-FFF2-40B4-BE49-F238E27FC236}">
                <a16:creationId xmlns:a16="http://schemas.microsoft.com/office/drawing/2014/main" id="{C2FACEB8-BD2F-3C1D-88A5-239744DB9572}"/>
              </a:ext>
            </a:extLst>
          </p:cNvPr>
          <p:cNvSpPr txBox="1">
            <a:spLocks/>
          </p:cNvSpPr>
          <p:nvPr/>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38</a:t>
            </a:fld>
            <a:endParaRPr lang="en-GB" dirty="0"/>
          </a:p>
        </p:txBody>
      </p:sp>
      <p:sp>
        <p:nvSpPr>
          <p:cNvPr id="11" name="Fußzeilenplatzhalter 6">
            <a:extLst>
              <a:ext uri="{FF2B5EF4-FFF2-40B4-BE49-F238E27FC236}">
                <a16:creationId xmlns:a16="http://schemas.microsoft.com/office/drawing/2014/main" id="{59C21239-DFBF-43D7-217A-BB77F93AC8BD}"/>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3" name="Datumsplatzhalter 3">
            <a:extLst>
              <a:ext uri="{FF2B5EF4-FFF2-40B4-BE49-F238E27FC236}">
                <a16:creationId xmlns:a16="http://schemas.microsoft.com/office/drawing/2014/main" id="{26E13BB9-F417-C7B1-B2D6-E8E76C415661}"/>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861265121"/>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39DEDBD-37D4-FAFC-3981-06DD5FE129BB}"/>
              </a:ext>
            </a:extLst>
          </p:cNvPr>
          <p:cNvSpPr>
            <a:spLocks noGrp="1"/>
          </p:cNvSpPr>
          <p:nvPr>
            <p:ph type="sldNum" sz="quarter" idx="12"/>
          </p:nvPr>
        </p:nvSpPr>
        <p:spPr>
          <a:xfrm>
            <a:off x="11624905" y="6308726"/>
            <a:ext cx="355461" cy="468312"/>
          </a:xfrm>
        </p:spPr>
        <p:txBody>
          <a:bodyPr wrap="none" anchor="ctr">
            <a:normAutofit/>
          </a:bodyPr>
          <a:lstStyle/>
          <a:p>
            <a:pPr>
              <a:spcAft>
                <a:spcPts val="600"/>
              </a:spcAft>
            </a:pPr>
            <a:fld id="{6C6AE60A-B69C-4790-82F7-3882EDF23186}" type="slidenum">
              <a:rPr lang="en-GB" smtClean="0"/>
              <a:pPr>
                <a:spcAft>
                  <a:spcPts val="600"/>
                </a:spcAft>
              </a:pPr>
              <a:t>39</a:t>
            </a:fld>
            <a:endParaRPr lang="en-GB"/>
          </a:p>
        </p:txBody>
      </p:sp>
      <p:pic>
        <p:nvPicPr>
          <p:cNvPr id="17" name="Content Placeholder 16" descr="A screenshot of a graph&#10;&#10;Description automatically generated">
            <a:extLst>
              <a:ext uri="{FF2B5EF4-FFF2-40B4-BE49-F238E27FC236}">
                <a16:creationId xmlns:a16="http://schemas.microsoft.com/office/drawing/2014/main" id="{D2E9E327-BEA8-EF22-C5F4-465639DCDAA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5619" y="735169"/>
            <a:ext cx="5653979" cy="5540900"/>
          </a:xfrm>
        </p:spPr>
      </p:pic>
      <p:sp>
        <p:nvSpPr>
          <p:cNvPr id="2" name="Datumsplatzhalter 3">
            <a:extLst>
              <a:ext uri="{FF2B5EF4-FFF2-40B4-BE49-F238E27FC236}">
                <a16:creationId xmlns:a16="http://schemas.microsoft.com/office/drawing/2014/main" id="{A34D1273-147C-703A-0F3A-8B9D34A5ED85}"/>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54841329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822B8-A629-7663-3470-007759C10C4D}"/>
              </a:ext>
            </a:extLst>
          </p:cNvPr>
          <p:cNvSpPr>
            <a:spLocks noGrp="1"/>
          </p:cNvSpPr>
          <p:nvPr>
            <p:ph type="title"/>
          </p:nvPr>
        </p:nvSpPr>
        <p:spPr/>
        <p:txBody>
          <a:bodyPr/>
          <a:lstStyle/>
          <a:p>
            <a:r>
              <a:rPr lang="de-CH" dirty="0"/>
              <a:t>Information and </a:t>
            </a:r>
            <a:r>
              <a:rPr lang="de-CH" dirty="0" err="1"/>
              <a:t>psychological</a:t>
            </a:r>
            <a:r>
              <a:rPr lang="de-CH" dirty="0"/>
              <a:t> </a:t>
            </a:r>
            <a:r>
              <a:rPr lang="de-CH" dirty="0" err="1"/>
              <a:t>barriers</a:t>
            </a:r>
            <a:endParaRPr lang="de-CH" dirty="0"/>
          </a:p>
        </p:txBody>
      </p:sp>
      <p:pic>
        <p:nvPicPr>
          <p:cNvPr id="6" name="Picture 5" descr="Chart, bar chart&#10;&#10;Description automatically generated">
            <a:extLst>
              <a:ext uri="{FF2B5EF4-FFF2-40B4-BE49-F238E27FC236}">
                <a16:creationId xmlns:a16="http://schemas.microsoft.com/office/drawing/2014/main" id="{C320002B-7CB2-CEB3-6F31-88C3421634C2}"/>
              </a:ext>
            </a:extLst>
          </p:cNvPr>
          <p:cNvPicPr>
            <a:picLocks noChangeAspect="1"/>
          </p:cNvPicPr>
          <p:nvPr/>
        </p:nvPicPr>
        <p:blipFill rotWithShape="1">
          <a:blip r:embed="rId3">
            <a:extLst>
              <a:ext uri="{28A0092B-C50C-407E-A947-70E740481C1C}">
                <a14:useLocalDpi xmlns:a14="http://schemas.microsoft.com/office/drawing/2010/main" val="0"/>
              </a:ext>
            </a:extLst>
          </a:blip>
          <a:srcRect l="2277"/>
          <a:stretch/>
        </p:blipFill>
        <p:spPr>
          <a:xfrm>
            <a:off x="3209852" y="1219200"/>
            <a:ext cx="7455767" cy="5203297"/>
          </a:xfrm>
          <a:prstGeom prst="rect">
            <a:avLst/>
          </a:prstGeom>
        </p:spPr>
      </p:pic>
      <p:sp>
        <p:nvSpPr>
          <p:cNvPr id="7" name="Rectangle 6">
            <a:extLst>
              <a:ext uri="{FF2B5EF4-FFF2-40B4-BE49-F238E27FC236}">
                <a16:creationId xmlns:a16="http://schemas.microsoft.com/office/drawing/2014/main" id="{B64196A8-A367-CC02-F0D0-04710F677A68}"/>
              </a:ext>
            </a:extLst>
          </p:cNvPr>
          <p:cNvSpPr/>
          <p:nvPr/>
        </p:nvSpPr>
        <p:spPr>
          <a:xfrm>
            <a:off x="3264752" y="1447800"/>
            <a:ext cx="2743200" cy="1600200"/>
          </a:xfrm>
          <a:prstGeom prst="rect">
            <a:avLst/>
          </a:prstGeom>
          <a:noFill/>
          <a:ln>
            <a:solidFill>
              <a:srgbClr val="677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77DA5"/>
              </a:solidFill>
            </a:endParaRPr>
          </a:p>
        </p:txBody>
      </p:sp>
      <p:sp>
        <p:nvSpPr>
          <p:cNvPr id="8" name="Rectangle 7">
            <a:extLst>
              <a:ext uri="{FF2B5EF4-FFF2-40B4-BE49-F238E27FC236}">
                <a16:creationId xmlns:a16="http://schemas.microsoft.com/office/drawing/2014/main" id="{C4D73633-47BC-423F-BE96-F14AE3AAA041}"/>
              </a:ext>
            </a:extLst>
          </p:cNvPr>
          <p:cNvSpPr/>
          <p:nvPr/>
        </p:nvSpPr>
        <p:spPr>
          <a:xfrm>
            <a:off x="3209852" y="3733800"/>
            <a:ext cx="2798099" cy="1001448"/>
          </a:xfrm>
          <a:prstGeom prst="rect">
            <a:avLst/>
          </a:prstGeom>
          <a:noFill/>
          <a:ln>
            <a:solidFill>
              <a:srgbClr val="8B9C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B16E13F-8384-15C0-AE4E-C959C1033724}"/>
              </a:ext>
            </a:extLst>
          </p:cNvPr>
          <p:cNvSpPr/>
          <p:nvPr/>
        </p:nvSpPr>
        <p:spPr>
          <a:xfrm>
            <a:off x="3209852" y="4735248"/>
            <a:ext cx="2798099" cy="972000"/>
          </a:xfrm>
          <a:prstGeom prst="rect">
            <a:avLst/>
          </a:prstGeom>
          <a:noFill/>
          <a:ln>
            <a:solidFill>
              <a:srgbClr val="AEBA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31A0D7E-9DE2-345B-D8E3-9ABEE595F263}"/>
              </a:ext>
            </a:extLst>
          </p:cNvPr>
          <p:cNvSpPr txBox="1"/>
          <p:nvPr/>
        </p:nvSpPr>
        <p:spPr>
          <a:xfrm rot="16200000">
            <a:off x="2138235" y="2078623"/>
            <a:ext cx="1600199" cy="338554"/>
          </a:xfrm>
          <a:prstGeom prst="rect">
            <a:avLst/>
          </a:prstGeom>
          <a:noFill/>
        </p:spPr>
        <p:txBody>
          <a:bodyPr wrap="square" rtlCol="0">
            <a:spAutoFit/>
          </a:bodyPr>
          <a:lstStyle/>
          <a:p>
            <a:pPr algn="ctr"/>
            <a:r>
              <a:rPr lang="en-US" sz="1600" b="1" dirty="0"/>
              <a:t>Charging</a:t>
            </a:r>
          </a:p>
        </p:txBody>
      </p:sp>
      <p:sp>
        <p:nvSpPr>
          <p:cNvPr id="23" name="TextBox 22">
            <a:extLst>
              <a:ext uri="{FF2B5EF4-FFF2-40B4-BE49-F238E27FC236}">
                <a16:creationId xmlns:a16="http://schemas.microsoft.com/office/drawing/2014/main" id="{898CB69C-6FBB-776D-CCE0-9BAE33DFFEA4}"/>
              </a:ext>
            </a:extLst>
          </p:cNvPr>
          <p:cNvSpPr txBox="1"/>
          <p:nvPr/>
        </p:nvSpPr>
        <p:spPr>
          <a:xfrm rot="16200000">
            <a:off x="2437612" y="4065247"/>
            <a:ext cx="1001448" cy="338554"/>
          </a:xfrm>
          <a:prstGeom prst="rect">
            <a:avLst/>
          </a:prstGeom>
          <a:noFill/>
        </p:spPr>
        <p:txBody>
          <a:bodyPr wrap="square" rtlCol="0">
            <a:spAutoFit/>
          </a:bodyPr>
          <a:lstStyle/>
          <a:p>
            <a:pPr algn="ctr"/>
            <a:r>
              <a:rPr lang="en-US" sz="1600" b="1" dirty="0"/>
              <a:t>Range</a:t>
            </a:r>
          </a:p>
        </p:txBody>
      </p:sp>
      <p:sp>
        <p:nvSpPr>
          <p:cNvPr id="24" name="TextBox 23">
            <a:extLst>
              <a:ext uri="{FF2B5EF4-FFF2-40B4-BE49-F238E27FC236}">
                <a16:creationId xmlns:a16="http://schemas.microsoft.com/office/drawing/2014/main" id="{9E288978-208F-A371-AEF7-6D4BDD015288}"/>
              </a:ext>
            </a:extLst>
          </p:cNvPr>
          <p:cNvSpPr txBox="1"/>
          <p:nvPr/>
        </p:nvSpPr>
        <p:spPr>
          <a:xfrm rot="16200000">
            <a:off x="2452335" y="5051971"/>
            <a:ext cx="971999" cy="338554"/>
          </a:xfrm>
          <a:prstGeom prst="rect">
            <a:avLst/>
          </a:prstGeom>
          <a:noFill/>
        </p:spPr>
        <p:txBody>
          <a:bodyPr wrap="square" rtlCol="0">
            <a:spAutoFit/>
          </a:bodyPr>
          <a:lstStyle/>
          <a:p>
            <a:pPr algn="ctr"/>
            <a:r>
              <a:rPr lang="en-US" sz="1600" b="1" dirty="0"/>
              <a:t>TCO</a:t>
            </a:r>
          </a:p>
        </p:txBody>
      </p:sp>
      <p:sp>
        <p:nvSpPr>
          <p:cNvPr id="25" name="Oval 24">
            <a:extLst>
              <a:ext uri="{FF2B5EF4-FFF2-40B4-BE49-F238E27FC236}">
                <a16:creationId xmlns:a16="http://schemas.microsoft.com/office/drawing/2014/main" id="{36E04224-7650-30D8-4A09-69A89B5460AE}"/>
              </a:ext>
            </a:extLst>
          </p:cNvPr>
          <p:cNvSpPr/>
          <p:nvPr/>
        </p:nvSpPr>
        <p:spPr>
          <a:xfrm>
            <a:off x="1918309" y="1870003"/>
            <a:ext cx="684726" cy="743952"/>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US"/>
          </a:p>
        </p:txBody>
      </p:sp>
      <p:sp>
        <p:nvSpPr>
          <p:cNvPr id="26" name="Rectangle 25" descr="Battery Charging">
            <a:extLst>
              <a:ext uri="{FF2B5EF4-FFF2-40B4-BE49-F238E27FC236}">
                <a16:creationId xmlns:a16="http://schemas.microsoft.com/office/drawing/2014/main" id="{E1A4E530-1778-1131-BEEE-64EBCF6D3865}"/>
              </a:ext>
            </a:extLst>
          </p:cNvPr>
          <p:cNvSpPr/>
          <p:nvPr/>
        </p:nvSpPr>
        <p:spPr>
          <a:xfrm>
            <a:off x="2074472" y="2022970"/>
            <a:ext cx="392876" cy="426858"/>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7" name="Oval 26">
            <a:extLst>
              <a:ext uri="{FF2B5EF4-FFF2-40B4-BE49-F238E27FC236}">
                <a16:creationId xmlns:a16="http://schemas.microsoft.com/office/drawing/2014/main" id="{508DA633-DBFB-C83E-2FB6-2A95FBCB3863}"/>
              </a:ext>
            </a:extLst>
          </p:cNvPr>
          <p:cNvSpPr/>
          <p:nvPr/>
        </p:nvSpPr>
        <p:spPr>
          <a:xfrm>
            <a:off x="1934200" y="3938804"/>
            <a:ext cx="684726" cy="743951"/>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US"/>
          </a:p>
        </p:txBody>
      </p:sp>
      <p:sp>
        <p:nvSpPr>
          <p:cNvPr id="28" name="Rectangle 27" descr="Electric Car">
            <a:extLst>
              <a:ext uri="{FF2B5EF4-FFF2-40B4-BE49-F238E27FC236}">
                <a16:creationId xmlns:a16="http://schemas.microsoft.com/office/drawing/2014/main" id="{C96D5D94-38B6-E890-F1E2-F794C8E60FE0}"/>
              </a:ext>
            </a:extLst>
          </p:cNvPr>
          <p:cNvSpPr/>
          <p:nvPr/>
        </p:nvSpPr>
        <p:spPr>
          <a:xfrm>
            <a:off x="2068345" y="4083091"/>
            <a:ext cx="392876" cy="426858"/>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9" name="Oval 28">
            <a:extLst>
              <a:ext uri="{FF2B5EF4-FFF2-40B4-BE49-F238E27FC236}">
                <a16:creationId xmlns:a16="http://schemas.microsoft.com/office/drawing/2014/main" id="{224931CF-F88E-7FA8-5345-99E452C8AEE9}"/>
              </a:ext>
            </a:extLst>
          </p:cNvPr>
          <p:cNvSpPr/>
          <p:nvPr/>
        </p:nvSpPr>
        <p:spPr>
          <a:xfrm>
            <a:off x="1918310" y="5030096"/>
            <a:ext cx="684725" cy="677152"/>
          </a:xfrm>
          <a:prstGeom prst="ellipse">
            <a:avLst/>
          </a:prstGeom>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txBody>
          <a:bodyPr/>
          <a:lstStyle/>
          <a:p>
            <a:endParaRPr lang="en-US"/>
          </a:p>
        </p:txBody>
      </p:sp>
      <p:sp>
        <p:nvSpPr>
          <p:cNvPr id="30" name="Rectangle 29" descr="Dollar">
            <a:extLst>
              <a:ext uri="{FF2B5EF4-FFF2-40B4-BE49-F238E27FC236}">
                <a16:creationId xmlns:a16="http://schemas.microsoft.com/office/drawing/2014/main" id="{0B1CF8D0-A067-F821-54D6-0175CEC7FF46}"/>
              </a:ext>
            </a:extLst>
          </p:cNvPr>
          <p:cNvSpPr/>
          <p:nvPr/>
        </p:nvSpPr>
        <p:spPr>
          <a:xfrm>
            <a:off x="2046199" y="5175775"/>
            <a:ext cx="392875" cy="388530"/>
          </a:xfrm>
          <a:prstGeom prst="rect">
            <a:avLst/>
          </a:prstGeom>
          <a: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0" name="Foliennummernplatzhalter 5">
            <a:extLst>
              <a:ext uri="{FF2B5EF4-FFF2-40B4-BE49-F238E27FC236}">
                <a16:creationId xmlns:a16="http://schemas.microsoft.com/office/drawing/2014/main" id="{75300056-CE36-ABBB-C1C5-3B4348F5C5D2}"/>
              </a:ext>
            </a:extLst>
          </p:cNvPr>
          <p:cNvSpPr>
            <a:spLocks noGrp="1"/>
          </p:cNvSpPr>
          <p:nvPr>
            <p:ph type="sldNum" sz="quarter" idx="12"/>
          </p:nvPr>
        </p:nvSpPr>
        <p:spPr>
          <a:xfrm>
            <a:off x="11647924" y="6329960"/>
            <a:ext cx="355461" cy="468312"/>
          </a:xfrm>
        </p:spPr>
        <p:txBody>
          <a:bodyPr/>
          <a:lstStyle/>
          <a:p>
            <a:fld id="{6C6AE60A-B69C-4790-82F7-3882EDF23186}" type="slidenum">
              <a:rPr lang="en-GB" smtClean="0"/>
              <a:t>4</a:t>
            </a:fld>
            <a:endParaRPr lang="en-GB" dirty="0"/>
          </a:p>
        </p:txBody>
      </p:sp>
      <p:sp>
        <p:nvSpPr>
          <p:cNvPr id="11" name="Datumsplatzhalter 3">
            <a:extLst>
              <a:ext uri="{FF2B5EF4-FFF2-40B4-BE49-F238E27FC236}">
                <a16:creationId xmlns:a16="http://schemas.microsoft.com/office/drawing/2014/main" id="{368E1E5A-2513-B683-ED96-5EA0495B8847}"/>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
        <p:nvSpPr>
          <p:cNvPr id="12" name="Fußzeilenplatzhalter 6">
            <a:extLst>
              <a:ext uri="{FF2B5EF4-FFF2-40B4-BE49-F238E27FC236}">
                <a16:creationId xmlns:a16="http://schemas.microsoft.com/office/drawing/2014/main" id="{6319E76F-75BB-54A0-0971-100322414B56}"/>
              </a:ext>
            </a:extLst>
          </p:cNvPr>
          <p:cNvSpPr txBox="1">
            <a:spLocks/>
          </p:cNvSpPr>
          <p:nvPr/>
        </p:nvSpPr>
        <p:spPr>
          <a:xfrm>
            <a:off x="4821238" y="6430570"/>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Tree>
    <p:extLst>
      <p:ext uri="{BB962C8B-B14F-4D97-AF65-F5344CB8AC3E}">
        <p14:creationId xmlns:p14="http://schemas.microsoft.com/office/powerpoint/2010/main" val="112679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6" grpId="0"/>
      <p:bldP spid="23" grpId="0"/>
      <p:bldP spid="2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596AF4-EBB2-208A-DA44-410B57EF2A09}"/>
              </a:ext>
            </a:extLst>
          </p:cNvPr>
          <p:cNvSpPr>
            <a:spLocks noGrp="1"/>
          </p:cNvSpPr>
          <p:nvPr>
            <p:ph idx="1"/>
          </p:nvPr>
        </p:nvSpPr>
        <p:spPr>
          <a:xfrm>
            <a:off x="291333" y="762000"/>
            <a:ext cx="11537950" cy="5475288"/>
          </a:xfrm>
        </p:spPr>
        <p:txBody>
          <a:bodyPr/>
          <a:lstStyle/>
          <a:p>
            <a:r>
              <a:rPr lang="en-US" dirty="0"/>
              <a:t>Preregistration:</a:t>
            </a:r>
          </a:p>
          <a:p>
            <a:pPr lvl="1"/>
            <a:r>
              <a:rPr lang="en-US" b="0" i="0" dirty="0">
                <a:solidFill>
                  <a:srgbClr val="2E2E2E"/>
                </a:solidFill>
                <a:effectLst/>
                <a:latin typeface="ElsevierGulliver"/>
              </a:rPr>
              <a:t>In order to analyze the impact of the different treatments on the outcome variable, namely the likelihood of stating that they would choose an electric car over a similar CE alternative, we first calculate the proportion of respondents in each group (control, and treatments 1, 2 and 3) who state that they would opt for the electric car, and compare the means across these groups. Secondly, we will also provide regression-based results, where we will incorporate socio-economic and other relevant controls in the models, and report the coefficients of these estimations, as well as the marginal effects. There may be other barriers towards (or important vehicle attributes that determine) the adoption of electric vehicles than the ones we consider in this study. But, due to the randomization design, it can be reasonably assumed that these are likely to influence respondents in the control and the three treatment groups equivalently. Thus, our results are unlikely to be influenced by these factors. </a:t>
            </a:r>
          </a:p>
          <a:p>
            <a:pPr lvl="1"/>
            <a:r>
              <a:rPr lang="en-US" dirty="0">
                <a:solidFill>
                  <a:srgbClr val="2E2E2E"/>
                </a:solidFill>
                <a:latin typeface="ElsevierGulliver"/>
              </a:rPr>
              <a:t>W</a:t>
            </a:r>
            <a:r>
              <a:rPr lang="en-US" b="0" i="0" dirty="0">
                <a:solidFill>
                  <a:srgbClr val="2E2E2E"/>
                </a:solidFill>
                <a:effectLst/>
                <a:latin typeface="ElsevierGulliver"/>
              </a:rPr>
              <a:t>e expect that the three treatments in our study will positively affect the likelihood of respondents stating that they would choose the electric car.</a:t>
            </a:r>
          </a:p>
          <a:p>
            <a:pPr lvl="1"/>
            <a:r>
              <a:rPr lang="en-US" b="0" i="0" dirty="0">
                <a:solidFill>
                  <a:srgbClr val="2E2E2E"/>
                </a:solidFill>
                <a:effectLst/>
                <a:latin typeface="ElsevierGulliver"/>
              </a:rPr>
              <a:t>we can also estimate the effect of the treatment on the likelihood of choosing an electric car by estimating an econometrics </a:t>
            </a:r>
            <a:r>
              <a:rPr lang="en-US" b="0" i="0" dirty="0">
                <a:solidFill>
                  <a:srgbClr val="2E2E2E"/>
                </a:solidFill>
                <a:effectLst/>
                <a:latin typeface="ElsevierGulliver"/>
                <a:hlinkClick r:id="rId3" tooltip="Learn more about probit model from ScienceDirect's AI-generated Topic Pages"/>
              </a:rPr>
              <a:t>model</a:t>
            </a:r>
            <a:r>
              <a:rPr lang="en-US" b="0" i="0" dirty="0">
                <a:solidFill>
                  <a:srgbClr val="2E2E2E"/>
                </a:solidFill>
                <a:effectLst/>
                <a:latin typeface="ElsevierGulliver"/>
              </a:rPr>
              <a:t>  (linear probability, probit, and logit model) of the form::</a:t>
            </a:r>
          </a:p>
          <a:p>
            <a:pPr lvl="2"/>
            <a:r>
              <a:rPr lang="de-CH" b="0" i="0" dirty="0" err="1">
                <a:effectLst/>
                <a:latin typeface="Söhne"/>
              </a:rPr>
              <a:t>E_i</a:t>
            </a:r>
            <a:r>
              <a:rPr lang="de-CH" b="0" i="0" dirty="0">
                <a:effectLst/>
                <a:latin typeface="Söhne"/>
              </a:rPr>
              <a:t> = </a:t>
            </a:r>
            <a:r>
              <a:rPr lang="el-GR" b="0" i="0" dirty="0">
                <a:effectLst/>
                <a:latin typeface="Söhne"/>
              </a:rPr>
              <a:t>α_</a:t>
            </a:r>
            <a:r>
              <a:rPr lang="de-CH" b="0" i="0" dirty="0">
                <a:effectLst/>
                <a:latin typeface="Söhne"/>
              </a:rPr>
              <a:t>i + </a:t>
            </a:r>
            <a:r>
              <a:rPr lang="el-GR" b="0" i="0" dirty="0">
                <a:effectLst/>
                <a:latin typeface="Söhne"/>
              </a:rPr>
              <a:t>β * </a:t>
            </a:r>
            <a:r>
              <a:rPr lang="de-CH" b="0" i="0" dirty="0">
                <a:effectLst/>
                <a:latin typeface="Söhne"/>
              </a:rPr>
              <a:t>D_{</a:t>
            </a:r>
            <a:r>
              <a:rPr lang="de-CH" b="0" i="0" dirty="0" err="1">
                <a:effectLst/>
                <a:latin typeface="Söhne"/>
              </a:rPr>
              <a:t>i,j</a:t>
            </a:r>
            <a:r>
              <a:rPr lang="de-CH" b="0" i="0" dirty="0">
                <a:effectLst/>
                <a:latin typeface="Söhne"/>
              </a:rPr>
              <a:t>} + </a:t>
            </a:r>
            <a:r>
              <a:rPr lang="el-GR" b="0" i="0" dirty="0">
                <a:effectLst/>
                <a:latin typeface="Söhne"/>
              </a:rPr>
              <a:t>δ * </a:t>
            </a:r>
            <a:r>
              <a:rPr lang="de-CH" b="0" i="0" dirty="0" err="1">
                <a:effectLst/>
                <a:latin typeface="Söhne"/>
              </a:rPr>
              <a:t>X_i</a:t>
            </a:r>
            <a:r>
              <a:rPr lang="de-CH" b="0" i="0" dirty="0">
                <a:effectLst/>
                <a:latin typeface="Söhne"/>
              </a:rPr>
              <a:t> + ∊_i,</a:t>
            </a:r>
            <a:br>
              <a:rPr lang="en-US" b="0" i="0" dirty="0">
                <a:solidFill>
                  <a:srgbClr val="2E2E2E"/>
                </a:solidFill>
                <a:effectLst/>
                <a:latin typeface="ElsevierGulliver"/>
              </a:rPr>
            </a:br>
            <a:endParaRPr lang="en-US" dirty="0"/>
          </a:p>
        </p:txBody>
      </p:sp>
      <p:sp>
        <p:nvSpPr>
          <p:cNvPr id="3" name="Slide Number Placeholder 2">
            <a:extLst>
              <a:ext uri="{FF2B5EF4-FFF2-40B4-BE49-F238E27FC236}">
                <a16:creationId xmlns:a16="http://schemas.microsoft.com/office/drawing/2014/main" id="{D270FDEE-6FED-C618-1BFE-B8A9741F8EAC}"/>
              </a:ext>
            </a:extLst>
          </p:cNvPr>
          <p:cNvSpPr>
            <a:spLocks noGrp="1"/>
          </p:cNvSpPr>
          <p:nvPr>
            <p:ph type="sldNum" sz="quarter" idx="12"/>
          </p:nvPr>
        </p:nvSpPr>
        <p:spPr/>
        <p:txBody>
          <a:bodyPr/>
          <a:lstStyle/>
          <a:p>
            <a:fld id="{6C6AE60A-B69C-4790-82F7-3882EDF23186}" type="slidenum">
              <a:rPr lang="en-GB" smtClean="0"/>
              <a:t>40</a:t>
            </a:fld>
            <a:endParaRPr lang="en-GB" dirty="0"/>
          </a:p>
        </p:txBody>
      </p:sp>
      <p:sp>
        <p:nvSpPr>
          <p:cNvPr id="4" name="Title 3">
            <a:extLst>
              <a:ext uri="{FF2B5EF4-FFF2-40B4-BE49-F238E27FC236}">
                <a16:creationId xmlns:a16="http://schemas.microsoft.com/office/drawing/2014/main" id="{CA984053-CFBE-AB2A-7367-2511CFB0B2D5}"/>
              </a:ext>
            </a:extLst>
          </p:cNvPr>
          <p:cNvSpPr>
            <a:spLocks noGrp="1"/>
          </p:cNvSpPr>
          <p:nvPr>
            <p:ph type="title"/>
          </p:nvPr>
        </p:nvSpPr>
        <p:spPr>
          <a:xfrm>
            <a:off x="146050" y="134713"/>
            <a:ext cx="11537950" cy="627287"/>
          </a:xfrm>
        </p:spPr>
        <p:txBody>
          <a:bodyPr/>
          <a:lstStyle/>
          <a:p>
            <a:r>
              <a:rPr lang="en-US" dirty="0"/>
              <a:t>To discuss Preregistration</a:t>
            </a:r>
          </a:p>
        </p:txBody>
      </p:sp>
      <p:sp>
        <p:nvSpPr>
          <p:cNvPr id="5" name="Datumsplatzhalter 3">
            <a:extLst>
              <a:ext uri="{FF2B5EF4-FFF2-40B4-BE49-F238E27FC236}">
                <a16:creationId xmlns:a16="http://schemas.microsoft.com/office/drawing/2014/main" id="{EDF0E594-C848-6C34-B6BE-F58CF43F4AE5}"/>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16849394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6105" y="1603865"/>
            <a:ext cx="11404113" cy="4208401"/>
          </a:xfrm>
        </p:spPr>
        <p:txBody>
          <a:bodyPr>
            <a:normAutofit/>
          </a:bodyPr>
          <a:lstStyle/>
          <a:p>
            <a:endParaRPr lang="en-US" sz="1999" dirty="0">
              <a:latin typeface="Bookman Old Style" panose="02050604050505020204" pitchFamily="18" charset="0"/>
            </a:endParaRPr>
          </a:p>
          <a:p>
            <a:r>
              <a:rPr lang="en-US" sz="1999" dirty="0">
                <a:solidFill>
                  <a:srgbClr val="000000"/>
                </a:solidFill>
                <a:latin typeface="Arial" panose="020B0604020202020204" pitchFamily="34" charset="0"/>
                <a:ea typeface="Times New Roman" panose="02020603050405020304" pitchFamily="18" charset="0"/>
              </a:rPr>
              <a:t>Many consumers still </a:t>
            </a:r>
            <a:r>
              <a:rPr lang="en-US" sz="1999" b="1" dirty="0">
                <a:solidFill>
                  <a:srgbClr val="000000"/>
                </a:solidFill>
                <a:latin typeface="Arial" panose="020B0604020202020204" pitchFamily="34" charset="0"/>
                <a:ea typeface="Times New Roman" panose="02020603050405020304" pitchFamily="18" charset="0"/>
              </a:rPr>
              <a:t>lack knowledge and are skeptical</a:t>
            </a:r>
            <a:r>
              <a:rPr lang="en-US" sz="1999" dirty="0">
                <a:solidFill>
                  <a:srgbClr val="000000"/>
                </a:solidFill>
                <a:latin typeface="Arial" panose="020B0604020202020204" pitchFamily="34" charset="0"/>
                <a:ea typeface="Times New Roman" panose="02020603050405020304" pitchFamily="18" charset="0"/>
              </a:rPr>
              <a:t> about EV adoption </a:t>
            </a:r>
            <a:r>
              <a:rPr lang="en-US" sz="900" dirty="0">
                <a:solidFill>
                  <a:srgbClr val="000000"/>
                </a:solidFill>
                <a:latin typeface="Arial" panose="020B0604020202020204" pitchFamily="34" charset="0"/>
                <a:ea typeface="Times New Roman" panose="02020603050405020304" pitchFamily="18" charset="0"/>
              </a:rPr>
              <a:t>(Needell et al., 2022; Li et al., 2017; Singh, Singh &amp; Vaibhav, 2020)</a:t>
            </a:r>
          </a:p>
          <a:p>
            <a:pPr marL="0" indent="0" algn="l">
              <a:buNone/>
            </a:pPr>
            <a:endParaRPr lang="en-US" sz="1999" b="1" dirty="0">
              <a:solidFill>
                <a:srgbClr val="000000"/>
              </a:solidFill>
              <a:latin typeface="Arial" panose="020B0604020202020204" pitchFamily="34" charset="0"/>
            </a:endParaRPr>
          </a:p>
          <a:p>
            <a:pPr marL="0" indent="0" algn="l">
              <a:buNone/>
            </a:pPr>
            <a:endParaRPr lang="en-US" sz="1999" b="1" dirty="0">
              <a:solidFill>
                <a:srgbClr val="000000"/>
              </a:solidFill>
              <a:latin typeface="Arial" panose="020B0604020202020204" pitchFamily="34" charset="0"/>
            </a:endParaRPr>
          </a:p>
          <a:p>
            <a:pPr algn="l"/>
            <a:r>
              <a:rPr lang="en-US" sz="1999" b="1" dirty="0">
                <a:solidFill>
                  <a:srgbClr val="000000"/>
                </a:solidFill>
                <a:latin typeface="Arial" panose="020B0604020202020204" pitchFamily="34" charset="0"/>
              </a:rPr>
              <a:t>B</a:t>
            </a:r>
            <a:r>
              <a:rPr lang="en-US" sz="1999" b="1" dirty="0">
                <a:solidFill>
                  <a:srgbClr val="000000"/>
                </a:solidFill>
                <a:latin typeface="Arial" panose="020B0604020202020204" pitchFamily="34" charset="0"/>
                <a:ea typeface="Times New Roman" panose="02020603050405020304" pitchFamily="18" charset="0"/>
              </a:rPr>
              <a:t>ehavioral interventions may </a:t>
            </a:r>
            <a:r>
              <a:rPr lang="en-US" sz="1999" dirty="0">
                <a:solidFill>
                  <a:srgbClr val="000000"/>
                </a:solidFill>
                <a:latin typeface="Arial" panose="020B0604020202020204" pitchFamily="34" charset="0"/>
                <a:ea typeface="Times New Roman" panose="02020603050405020304" pitchFamily="18" charset="0"/>
              </a:rPr>
              <a:t>be used to address psychological barriers and EV biases </a:t>
            </a:r>
            <a:r>
              <a:rPr lang="en-US" sz="900" dirty="0">
                <a:solidFill>
                  <a:srgbClr val="000000"/>
                </a:solidFill>
                <a:latin typeface="Arial" panose="020B0604020202020204" pitchFamily="34" charset="0"/>
                <a:ea typeface="Times New Roman" panose="02020603050405020304" pitchFamily="18" charset="0"/>
              </a:rPr>
              <a:t>(Soto, </a:t>
            </a:r>
            <a:r>
              <a:rPr lang="en-US" sz="900" dirty="0" err="1">
                <a:solidFill>
                  <a:srgbClr val="000000"/>
                </a:solidFill>
                <a:latin typeface="Arial" panose="020B0604020202020204" pitchFamily="34" charset="0"/>
                <a:ea typeface="Times New Roman" panose="02020603050405020304" pitchFamily="18" charset="0"/>
              </a:rPr>
              <a:t>Cantillo</a:t>
            </a:r>
            <a:r>
              <a:rPr lang="en-US" sz="900" dirty="0">
                <a:solidFill>
                  <a:srgbClr val="000000"/>
                </a:solidFill>
                <a:latin typeface="Arial" panose="020B0604020202020204" pitchFamily="34" charset="0"/>
                <a:ea typeface="Times New Roman" panose="02020603050405020304" pitchFamily="18" charset="0"/>
              </a:rPr>
              <a:t>, </a:t>
            </a:r>
            <a:r>
              <a:rPr lang="en-US" sz="900" dirty="0" err="1">
                <a:solidFill>
                  <a:srgbClr val="000000"/>
                </a:solidFill>
                <a:latin typeface="Arial" panose="020B0604020202020204" pitchFamily="34" charset="0"/>
                <a:ea typeface="Times New Roman" panose="02020603050405020304" pitchFamily="18" charset="0"/>
              </a:rPr>
              <a:t>Arellana</a:t>
            </a:r>
            <a:r>
              <a:rPr lang="en-US" sz="900" dirty="0">
                <a:solidFill>
                  <a:srgbClr val="000000"/>
                </a:solidFill>
                <a:latin typeface="Arial" panose="020B0604020202020204" pitchFamily="34" charset="0"/>
                <a:ea typeface="Times New Roman" panose="02020603050405020304" pitchFamily="18" charset="0"/>
              </a:rPr>
              <a:t>, 2018; Wang et al., 2019) </a:t>
            </a:r>
          </a:p>
          <a:p>
            <a:pPr marL="0" indent="0" algn="just" defTabSz="914034">
              <a:spcBef>
                <a:spcPts val="0"/>
              </a:spcBef>
              <a:buClrTx/>
              <a:buNone/>
              <a:defRPr/>
            </a:pPr>
            <a:endParaRPr lang="de-CH" sz="1999" dirty="0">
              <a:latin typeface="Times New Roman" panose="02020603050405020304" pitchFamily="18" charset="0"/>
              <a:ea typeface="Times New Roman" panose="02020603050405020304" pitchFamily="18" charset="0"/>
            </a:endParaRPr>
          </a:p>
          <a:p>
            <a:pPr marL="285636" indent="-285636" algn="just" defTabSz="914034">
              <a:spcBef>
                <a:spcPts val="0"/>
              </a:spcBef>
              <a:buClrTx/>
              <a:buFont typeface="Arial" panose="020B0604020202020204" pitchFamily="34" charset="0"/>
              <a:buChar char="•"/>
              <a:defRPr/>
            </a:pPr>
            <a:endParaRPr lang="en-US" sz="900" dirty="0">
              <a:solidFill>
                <a:srgbClr val="000000"/>
              </a:solidFill>
              <a:latin typeface="Arial" panose="020B0604020202020204" pitchFamily="34" charset="0"/>
              <a:ea typeface="Times New Roman" panose="02020603050405020304" pitchFamily="18" charset="0"/>
            </a:endParaRPr>
          </a:p>
          <a:p>
            <a:pPr marL="285636" indent="-285636" algn="just" defTabSz="914034">
              <a:spcBef>
                <a:spcPts val="0"/>
              </a:spcBef>
              <a:buClrTx/>
              <a:buFont typeface="Arial" panose="020B0604020202020204" pitchFamily="34" charset="0"/>
              <a:buChar char="•"/>
              <a:defRPr/>
            </a:pPr>
            <a:endParaRPr lang="en-US" sz="900" dirty="0">
              <a:solidFill>
                <a:srgbClr val="000000"/>
              </a:solidFill>
              <a:latin typeface="Arial" panose="020B0604020202020204" pitchFamily="34" charset="0"/>
              <a:ea typeface="Times New Roman" panose="02020603050405020304" pitchFamily="18" charset="0"/>
            </a:endParaRPr>
          </a:p>
          <a:p>
            <a:pPr marL="285636" indent="-285636" algn="just" defTabSz="914034">
              <a:spcBef>
                <a:spcPts val="0"/>
              </a:spcBef>
              <a:buClrTx/>
              <a:buFont typeface="Arial" panose="020B0604020202020204" pitchFamily="34" charset="0"/>
              <a:buChar char="•"/>
              <a:defRPr/>
            </a:pPr>
            <a:endParaRPr lang="en-US" sz="900" dirty="0">
              <a:solidFill>
                <a:srgbClr val="000000"/>
              </a:solidFill>
              <a:latin typeface="Arial" panose="020B0604020202020204" pitchFamily="34" charset="0"/>
              <a:ea typeface="Times New Roman" panose="02020603050405020304" pitchFamily="18" charset="0"/>
            </a:endParaRPr>
          </a:p>
          <a:p>
            <a:pPr algn="just" defTabSz="914034">
              <a:spcBef>
                <a:spcPts val="0"/>
              </a:spcBef>
              <a:buClrTx/>
              <a:buFont typeface="Wingdings" panose="05000000000000000000" pitchFamily="2" charset="2"/>
              <a:buChar char="Ø"/>
              <a:defRPr/>
            </a:pPr>
            <a:r>
              <a:rPr lang="en-US" sz="2000" dirty="0"/>
              <a:t>Provide evidence on the role of </a:t>
            </a:r>
            <a:r>
              <a:rPr lang="en-US" sz="2000" b="1" dirty="0"/>
              <a:t>personalized information </a:t>
            </a:r>
            <a:r>
              <a:rPr lang="en-US" sz="2000" dirty="0"/>
              <a:t>(not standardized) about the </a:t>
            </a:r>
            <a:r>
              <a:rPr lang="en-US" sz="2000" b="1" dirty="0"/>
              <a:t>charging and range needs and costs </a:t>
            </a:r>
            <a:r>
              <a:rPr lang="en-US" sz="2000" dirty="0"/>
              <a:t>on the adoption of EV</a:t>
            </a:r>
            <a:r>
              <a:rPr lang="en-US" sz="2000" b="1" dirty="0"/>
              <a:t>.</a:t>
            </a:r>
          </a:p>
          <a:p>
            <a:pPr marL="285636" indent="-285636" algn="just" defTabSz="914034">
              <a:spcBef>
                <a:spcPts val="0"/>
              </a:spcBef>
              <a:buClrTx/>
              <a:buFont typeface="Arial" panose="020B0604020202020204" pitchFamily="34" charset="0"/>
              <a:buChar char="•"/>
              <a:defRPr/>
            </a:pPr>
            <a:endParaRPr lang="en-US" sz="1999" dirty="0">
              <a:solidFill>
                <a:srgbClr val="000000"/>
              </a:solidFill>
              <a:latin typeface="Arial" panose="020B0604020202020204" pitchFamily="34" charset="0"/>
              <a:ea typeface="Times New Roman" panose="02020603050405020304" pitchFamily="18" charset="0"/>
            </a:endParaRPr>
          </a:p>
          <a:p>
            <a:pPr>
              <a:buFont typeface="Wingdings" panose="05000000000000000000" pitchFamily="2" charset="2"/>
              <a:buChar char="Ø"/>
            </a:pPr>
            <a:endParaRPr lang="en-US" sz="1999" dirty="0">
              <a:latin typeface="Bookman Old Style" panose="02050604050505020204" pitchFamily="18" charset="0"/>
            </a:endParaRPr>
          </a:p>
          <a:p>
            <a:endParaRPr lang="en-US" sz="1999" dirty="0">
              <a:latin typeface="Bookman Old Style" panose="02050604050505020204" pitchFamily="18" charset="0"/>
            </a:endParaRPr>
          </a:p>
        </p:txBody>
      </p:sp>
      <p:sp>
        <p:nvSpPr>
          <p:cNvPr id="6" name="Title 5"/>
          <p:cNvSpPr>
            <a:spLocks noGrp="1"/>
          </p:cNvSpPr>
          <p:nvPr>
            <p:ph type="title"/>
          </p:nvPr>
        </p:nvSpPr>
        <p:spPr/>
        <p:txBody>
          <a:bodyPr/>
          <a:lstStyle/>
          <a:p>
            <a:r>
              <a:rPr lang="en-GB" dirty="0"/>
              <a:t>Insight from prior research &amp; contribution</a:t>
            </a:r>
            <a:endParaRPr lang="en-US" dirty="0"/>
          </a:p>
        </p:txBody>
      </p:sp>
      <p:sp>
        <p:nvSpPr>
          <p:cNvPr id="7" name="Fußzeilenplatzhalter 6">
            <a:extLst>
              <a:ext uri="{FF2B5EF4-FFF2-40B4-BE49-F238E27FC236}">
                <a16:creationId xmlns:a16="http://schemas.microsoft.com/office/drawing/2014/main" id="{3DA3621A-ECF1-94B6-DEAC-0A182895FB21}"/>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3" name="Datumsplatzhalter 3">
            <a:extLst>
              <a:ext uri="{FF2B5EF4-FFF2-40B4-BE49-F238E27FC236}">
                <a16:creationId xmlns:a16="http://schemas.microsoft.com/office/drawing/2014/main" id="{1D991065-E040-748F-AF29-25C1BAAAA870}"/>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44017922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DB435-219C-2C6F-8520-5B76445A1D3B}"/>
              </a:ext>
            </a:extLst>
          </p:cNvPr>
          <p:cNvSpPr>
            <a:spLocks noGrp="1"/>
          </p:cNvSpPr>
          <p:nvPr>
            <p:ph type="title"/>
          </p:nvPr>
        </p:nvSpPr>
        <p:spPr/>
        <p:txBody>
          <a:bodyPr/>
          <a:lstStyle/>
          <a:p>
            <a:r>
              <a:rPr lang="en-US" dirty="0"/>
              <a:t>Barriers analyzed in this study</a:t>
            </a:r>
            <a:endParaRPr lang="de-CH" dirty="0"/>
          </a:p>
        </p:txBody>
      </p:sp>
      <p:sp>
        <p:nvSpPr>
          <p:cNvPr id="17" name="TextBox 16">
            <a:extLst>
              <a:ext uri="{FF2B5EF4-FFF2-40B4-BE49-F238E27FC236}">
                <a16:creationId xmlns:a16="http://schemas.microsoft.com/office/drawing/2014/main" id="{E7F0E652-5D7F-C014-4D83-FFED9116B36A}"/>
              </a:ext>
            </a:extLst>
          </p:cNvPr>
          <p:cNvSpPr txBox="1"/>
          <p:nvPr/>
        </p:nvSpPr>
        <p:spPr>
          <a:xfrm>
            <a:off x="1413023" y="1592714"/>
            <a:ext cx="7971290" cy="4091829"/>
          </a:xfrm>
          <a:prstGeom prst="rect">
            <a:avLst/>
          </a:prstGeom>
          <a:noFill/>
        </p:spPr>
        <p:txBody>
          <a:bodyPr wrap="square">
            <a:spAutoFit/>
          </a:bodyPr>
          <a:lstStyle/>
          <a:p>
            <a:endParaRPr lang="en-US" sz="1999" dirty="0">
              <a:solidFill>
                <a:srgbClr val="222222"/>
              </a:solidFill>
              <a:latin typeface="Harding"/>
            </a:endParaRPr>
          </a:p>
          <a:p>
            <a:endParaRPr lang="en-US" sz="1999" dirty="0">
              <a:solidFill>
                <a:srgbClr val="222222"/>
              </a:solidFill>
              <a:latin typeface="Harding"/>
            </a:endParaRPr>
          </a:p>
          <a:p>
            <a:r>
              <a:rPr lang="en-US" sz="1999" b="1" dirty="0">
                <a:solidFill>
                  <a:srgbClr val="C00000"/>
                </a:solidFill>
                <a:latin typeface="Harding"/>
              </a:rPr>
              <a:t>Range anxiety</a:t>
            </a:r>
            <a:r>
              <a:rPr lang="en-US" sz="1999" dirty="0">
                <a:solidFill>
                  <a:srgbClr val="C00000"/>
                </a:solidFill>
                <a:latin typeface="Harding"/>
              </a:rPr>
              <a:t>—the worry that a given battery range will be insufficient to reach one’s destination</a:t>
            </a:r>
          </a:p>
          <a:p>
            <a:endParaRPr lang="en-US" sz="1999" dirty="0">
              <a:solidFill>
                <a:srgbClr val="C00000"/>
              </a:solidFill>
              <a:latin typeface="Harding"/>
            </a:endParaRPr>
          </a:p>
          <a:p>
            <a:endParaRPr lang="en-US" sz="1999" dirty="0">
              <a:solidFill>
                <a:srgbClr val="C00000"/>
              </a:solidFill>
              <a:latin typeface="Harding"/>
            </a:endParaRPr>
          </a:p>
          <a:p>
            <a:r>
              <a:rPr lang="en-US" sz="1999" b="1" dirty="0">
                <a:solidFill>
                  <a:srgbClr val="C00000"/>
                </a:solidFill>
                <a:latin typeface="Harding"/>
              </a:rPr>
              <a:t>Charging anxiety</a:t>
            </a:r>
            <a:r>
              <a:rPr lang="en-US" sz="1999" dirty="0">
                <a:solidFill>
                  <a:srgbClr val="C00000"/>
                </a:solidFill>
                <a:latin typeface="Harding"/>
              </a:rPr>
              <a:t>—fear that EV driver will have to charge too many times at inconvenient locations.</a:t>
            </a:r>
            <a:endParaRPr lang="en-US" sz="1999" b="1" dirty="0">
              <a:solidFill>
                <a:srgbClr val="C00000"/>
              </a:solidFill>
              <a:latin typeface="Harding"/>
            </a:endParaRPr>
          </a:p>
          <a:p>
            <a:endParaRPr lang="en-US" sz="1999" b="1" dirty="0">
              <a:solidFill>
                <a:srgbClr val="222222"/>
              </a:solidFill>
              <a:latin typeface="Harding"/>
            </a:endParaRPr>
          </a:p>
          <a:p>
            <a:endParaRPr lang="en-US" sz="1999" b="1" dirty="0">
              <a:solidFill>
                <a:srgbClr val="222222"/>
              </a:solidFill>
              <a:latin typeface="Harding"/>
            </a:endParaRPr>
          </a:p>
          <a:p>
            <a:endParaRPr lang="en-US" sz="1999" b="1" dirty="0">
              <a:solidFill>
                <a:srgbClr val="222222"/>
              </a:solidFill>
              <a:latin typeface="Harding"/>
            </a:endParaRPr>
          </a:p>
          <a:p>
            <a:r>
              <a:rPr lang="en-US" sz="1999" b="1" dirty="0">
                <a:solidFill>
                  <a:srgbClr val="0070C0"/>
                </a:solidFill>
                <a:latin typeface="Harding"/>
              </a:rPr>
              <a:t>Total Cost of Ownership </a:t>
            </a:r>
            <a:r>
              <a:rPr lang="en-US" sz="1999" dirty="0">
                <a:solidFill>
                  <a:srgbClr val="0070C0"/>
                </a:solidFill>
                <a:latin typeface="Harding"/>
              </a:rPr>
              <a:t>—the overall cost associated with owning and operating an EV</a:t>
            </a:r>
          </a:p>
        </p:txBody>
      </p:sp>
      <p:sp>
        <p:nvSpPr>
          <p:cNvPr id="18" name="Oval 17">
            <a:extLst>
              <a:ext uri="{FF2B5EF4-FFF2-40B4-BE49-F238E27FC236}">
                <a16:creationId xmlns:a16="http://schemas.microsoft.com/office/drawing/2014/main" id="{0BD9BE13-6443-F3DB-E4E3-631CCD20731C}"/>
              </a:ext>
            </a:extLst>
          </p:cNvPr>
          <p:cNvSpPr/>
          <p:nvPr/>
        </p:nvSpPr>
        <p:spPr>
          <a:xfrm>
            <a:off x="317549" y="1930841"/>
            <a:ext cx="1041309" cy="1058152"/>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US"/>
          </a:p>
        </p:txBody>
      </p:sp>
      <p:sp>
        <p:nvSpPr>
          <p:cNvPr id="19" name="Rectangle 18" descr="Battery Charging">
            <a:extLst>
              <a:ext uri="{FF2B5EF4-FFF2-40B4-BE49-F238E27FC236}">
                <a16:creationId xmlns:a16="http://schemas.microsoft.com/office/drawing/2014/main" id="{25B94B1D-C58F-D357-7675-842F35463BC1}"/>
              </a:ext>
            </a:extLst>
          </p:cNvPr>
          <p:cNvSpPr/>
          <p:nvPr/>
        </p:nvSpPr>
        <p:spPr>
          <a:xfrm>
            <a:off x="539467" y="2124884"/>
            <a:ext cx="597473" cy="60713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0" name="Oval 19">
            <a:extLst>
              <a:ext uri="{FF2B5EF4-FFF2-40B4-BE49-F238E27FC236}">
                <a16:creationId xmlns:a16="http://schemas.microsoft.com/office/drawing/2014/main" id="{3399CF0C-1B96-1E53-0D2F-6A1C73261DAB}"/>
              </a:ext>
            </a:extLst>
          </p:cNvPr>
          <p:cNvSpPr/>
          <p:nvPr/>
        </p:nvSpPr>
        <p:spPr>
          <a:xfrm>
            <a:off x="317549" y="3293040"/>
            <a:ext cx="1041309" cy="1058152"/>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US"/>
          </a:p>
        </p:txBody>
      </p:sp>
      <p:sp>
        <p:nvSpPr>
          <p:cNvPr id="21" name="Rectangle 20" descr="Electric Car">
            <a:extLst>
              <a:ext uri="{FF2B5EF4-FFF2-40B4-BE49-F238E27FC236}">
                <a16:creationId xmlns:a16="http://schemas.microsoft.com/office/drawing/2014/main" id="{486D47D6-FE26-D043-E5A6-DBA0F962E31A}"/>
              </a:ext>
            </a:extLst>
          </p:cNvPr>
          <p:cNvSpPr/>
          <p:nvPr/>
        </p:nvSpPr>
        <p:spPr>
          <a:xfrm>
            <a:off x="507358" y="3518547"/>
            <a:ext cx="597473" cy="607137"/>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2" name="Oval 21">
            <a:extLst>
              <a:ext uri="{FF2B5EF4-FFF2-40B4-BE49-F238E27FC236}">
                <a16:creationId xmlns:a16="http://schemas.microsoft.com/office/drawing/2014/main" id="{189B3412-9AF7-1B58-579F-E1139C08A2DD}"/>
              </a:ext>
            </a:extLst>
          </p:cNvPr>
          <p:cNvSpPr/>
          <p:nvPr/>
        </p:nvSpPr>
        <p:spPr>
          <a:xfrm>
            <a:off x="320983" y="4839719"/>
            <a:ext cx="1041309" cy="1058152"/>
          </a:xfrm>
          <a:prstGeom prst="ellipse">
            <a:avLst/>
          </a:prstGeom>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txBody>
          <a:bodyPr/>
          <a:lstStyle/>
          <a:p>
            <a:endParaRPr lang="en-US"/>
          </a:p>
        </p:txBody>
      </p:sp>
      <p:sp>
        <p:nvSpPr>
          <p:cNvPr id="23" name="Rectangle 22" descr="Dollar">
            <a:extLst>
              <a:ext uri="{FF2B5EF4-FFF2-40B4-BE49-F238E27FC236}">
                <a16:creationId xmlns:a16="http://schemas.microsoft.com/office/drawing/2014/main" id="{54D2E7FD-252F-141C-49CA-6E0011BC09A4}"/>
              </a:ext>
            </a:extLst>
          </p:cNvPr>
          <p:cNvSpPr/>
          <p:nvPr/>
        </p:nvSpPr>
        <p:spPr>
          <a:xfrm>
            <a:off x="525753" y="5047821"/>
            <a:ext cx="597473" cy="607137"/>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4" name="Right Brace 23">
            <a:extLst>
              <a:ext uri="{FF2B5EF4-FFF2-40B4-BE49-F238E27FC236}">
                <a16:creationId xmlns:a16="http://schemas.microsoft.com/office/drawing/2014/main" id="{65D6011A-8DCE-A926-E6BC-66EDFD3E6E3B}"/>
              </a:ext>
            </a:extLst>
          </p:cNvPr>
          <p:cNvSpPr/>
          <p:nvPr/>
        </p:nvSpPr>
        <p:spPr>
          <a:xfrm>
            <a:off x="9473732" y="2084556"/>
            <a:ext cx="178835" cy="2121864"/>
          </a:xfrm>
          <a:prstGeom prst="rightBrace">
            <a:avLst/>
          </a:pr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1799"/>
          </a:p>
        </p:txBody>
      </p:sp>
      <p:sp>
        <p:nvSpPr>
          <p:cNvPr id="25" name="TextBox 24">
            <a:extLst>
              <a:ext uri="{FF2B5EF4-FFF2-40B4-BE49-F238E27FC236}">
                <a16:creationId xmlns:a16="http://schemas.microsoft.com/office/drawing/2014/main" id="{2B9C3C75-2BC3-D523-ABE3-59E810FED654}"/>
              </a:ext>
            </a:extLst>
          </p:cNvPr>
          <p:cNvSpPr txBox="1"/>
          <p:nvPr/>
        </p:nvSpPr>
        <p:spPr>
          <a:xfrm>
            <a:off x="9666846" y="2070106"/>
            <a:ext cx="2369415" cy="2445926"/>
          </a:xfrm>
          <a:prstGeom prst="rect">
            <a:avLst/>
          </a:prstGeom>
          <a:noFill/>
        </p:spPr>
        <p:txBody>
          <a:bodyPr wrap="square" rtlCol="0">
            <a:spAutoFit/>
          </a:bodyPr>
          <a:lstStyle/>
          <a:p>
            <a:r>
              <a:rPr lang="en-US" sz="2400" dirty="0">
                <a:solidFill>
                  <a:srgbClr val="222222"/>
                </a:solidFill>
                <a:latin typeface="Arial" panose="020B0604020202020204" pitchFamily="34" charset="0"/>
                <a:cs typeface="Arial" panose="020B0604020202020204" pitchFamily="34" charset="0"/>
              </a:rPr>
              <a:t>Compatibility</a:t>
            </a:r>
            <a:r>
              <a:rPr lang="de-CH" sz="2399" dirty="0"/>
              <a:t> </a:t>
            </a:r>
            <a:r>
              <a:rPr lang="de-CH" sz="2399" dirty="0" err="1"/>
              <a:t>bias</a:t>
            </a:r>
            <a:endParaRPr lang="de-CH" sz="2399" dirty="0"/>
          </a:p>
          <a:p>
            <a:pPr marL="285636" indent="-285636" algn="just">
              <a:buFont typeface="Arial" panose="020B0604020202020204" pitchFamily="34" charset="0"/>
              <a:buChar char="•"/>
            </a:pPr>
            <a:endParaRPr lang="en-US" sz="1100" dirty="0">
              <a:solidFill>
                <a:srgbClr val="000000"/>
              </a:solidFill>
              <a:latin typeface="Arial" panose="020B0604020202020204" pitchFamily="34" charset="0"/>
              <a:ea typeface="Times New Roman" panose="02020603050405020304" pitchFamily="18" charset="0"/>
            </a:endParaRPr>
          </a:p>
          <a:p>
            <a:pPr algn="just"/>
            <a:r>
              <a:rPr lang="en-US" sz="1399" dirty="0">
                <a:solidFill>
                  <a:srgbClr val="222222"/>
                </a:solidFill>
                <a:latin typeface="Arial" panose="020B0604020202020204" pitchFamily="34" charset="0"/>
                <a:cs typeface="Arial" panose="020B0604020202020204" pitchFamily="34" charset="0"/>
              </a:rPr>
              <a:t>The discrepancy between </a:t>
            </a:r>
            <a:r>
              <a:rPr lang="en-US" sz="1399" b="1" dirty="0">
                <a:solidFill>
                  <a:srgbClr val="222222"/>
                </a:solidFill>
                <a:latin typeface="Arial" panose="020B0604020202020204" pitchFamily="34" charset="0"/>
                <a:cs typeface="Arial" panose="020B0604020202020204" pitchFamily="34" charset="0"/>
              </a:rPr>
              <a:t>perceived and actual compatibility</a:t>
            </a:r>
            <a:r>
              <a:rPr lang="en-US" sz="1399" dirty="0">
                <a:solidFill>
                  <a:srgbClr val="222222"/>
                </a:solidFill>
                <a:latin typeface="Arial" panose="020B0604020202020204" pitchFamily="34" charset="0"/>
                <a:cs typeface="Arial" panose="020B0604020202020204" pitchFamily="34" charset="0"/>
              </a:rPr>
              <a:t> with drivers’ mobility needs </a:t>
            </a:r>
            <a:r>
              <a:rPr lang="en-US" sz="1399" dirty="0">
                <a:solidFill>
                  <a:srgbClr val="000000"/>
                </a:solidFill>
                <a:latin typeface="Arial" panose="020B0604020202020204" pitchFamily="34" charset="0"/>
                <a:ea typeface="Times New Roman" panose="02020603050405020304" pitchFamily="18" charset="0"/>
              </a:rPr>
              <a:t>(</a:t>
            </a:r>
            <a:r>
              <a:rPr lang="en-US" sz="1399" dirty="0" err="1">
                <a:solidFill>
                  <a:srgbClr val="000000"/>
                </a:solidFill>
                <a:latin typeface="Arial" panose="020B0604020202020204" pitchFamily="34" charset="0"/>
                <a:ea typeface="Times New Roman" panose="02020603050405020304" pitchFamily="18" charset="0"/>
              </a:rPr>
              <a:t>Herberz</a:t>
            </a:r>
            <a:r>
              <a:rPr lang="en-US" sz="1399" dirty="0">
                <a:solidFill>
                  <a:srgbClr val="000000"/>
                </a:solidFill>
                <a:latin typeface="Arial" panose="020B0604020202020204" pitchFamily="34" charset="0"/>
                <a:ea typeface="Times New Roman" panose="02020603050405020304" pitchFamily="18" charset="0"/>
              </a:rPr>
              <a:t> et.al. 2022) </a:t>
            </a:r>
          </a:p>
          <a:p>
            <a:endParaRPr lang="de-CH" sz="2399" dirty="0"/>
          </a:p>
        </p:txBody>
      </p:sp>
      <p:sp>
        <p:nvSpPr>
          <p:cNvPr id="26" name="Right Brace 25">
            <a:extLst>
              <a:ext uri="{FF2B5EF4-FFF2-40B4-BE49-F238E27FC236}">
                <a16:creationId xmlns:a16="http://schemas.microsoft.com/office/drawing/2014/main" id="{74A4CF15-8149-B176-BF28-2330567E9376}"/>
              </a:ext>
            </a:extLst>
          </p:cNvPr>
          <p:cNvSpPr/>
          <p:nvPr/>
        </p:nvSpPr>
        <p:spPr>
          <a:xfrm>
            <a:off x="9488011" y="4640038"/>
            <a:ext cx="178835" cy="992603"/>
          </a:xfrm>
          <a:prstGeom prst="rightBrace">
            <a:avLst/>
          </a:pr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1799"/>
          </a:p>
        </p:txBody>
      </p:sp>
      <p:sp>
        <p:nvSpPr>
          <p:cNvPr id="27" name="TextBox 26">
            <a:extLst>
              <a:ext uri="{FF2B5EF4-FFF2-40B4-BE49-F238E27FC236}">
                <a16:creationId xmlns:a16="http://schemas.microsoft.com/office/drawing/2014/main" id="{54D71F2D-1ED3-33BD-EA5A-2F1B8D12CDD1}"/>
              </a:ext>
            </a:extLst>
          </p:cNvPr>
          <p:cNvSpPr txBox="1"/>
          <p:nvPr/>
        </p:nvSpPr>
        <p:spPr>
          <a:xfrm>
            <a:off x="9749113" y="4700031"/>
            <a:ext cx="2503773" cy="461485"/>
          </a:xfrm>
          <a:prstGeom prst="rect">
            <a:avLst/>
          </a:prstGeom>
          <a:noFill/>
        </p:spPr>
        <p:txBody>
          <a:bodyPr wrap="square" rtlCol="0">
            <a:spAutoFit/>
          </a:bodyPr>
          <a:lstStyle/>
          <a:p>
            <a:r>
              <a:rPr lang="de-CH" sz="2399" dirty="0"/>
              <a:t>Information </a:t>
            </a:r>
            <a:r>
              <a:rPr lang="de-CH" sz="2399" dirty="0" err="1"/>
              <a:t>bias</a:t>
            </a:r>
            <a:endParaRPr lang="de-CH" sz="2399" dirty="0"/>
          </a:p>
        </p:txBody>
      </p:sp>
      <p:sp>
        <p:nvSpPr>
          <p:cNvPr id="3" name="Foliennummernplatzhalter 5">
            <a:extLst>
              <a:ext uri="{FF2B5EF4-FFF2-40B4-BE49-F238E27FC236}">
                <a16:creationId xmlns:a16="http://schemas.microsoft.com/office/drawing/2014/main" id="{E7B1A7EE-170C-8A4A-B6D3-5F33A0D368C9}"/>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6</a:t>
            </a:fld>
            <a:endParaRPr lang="en-GB" dirty="0"/>
          </a:p>
        </p:txBody>
      </p:sp>
      <p:sp>
        <p:nvSpPr>
          <p:cNvPr id="5" name="Fußzeilenplatzhalter 6">
            <a:extLst>
              <a:ext uri="{FF2B5EF4-FFF2-40B4-BE49-F238E27FC236}">
                <a16:creationId xmlns:a16="http://schemas.microsoft.com/office/drawing/2014/main" id="{29D907B5-2C68-72B6-A386-A9497E1C32DB}"/>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6" name="Datumsplatzhalter 3">
            <a:extLst>
              <a:ext uri="{FF2B5EF4-FFF2-40B4-BE49-F238E27FC236}">
                <a16:creationId xmlns:a16="http://schemas.microsoft.com/office/drawing/2014/main" id="{31542FF4-E105-FE0E-988C-C3B5E97FD445}"/>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046548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animBg="1"/>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3DA57-3269-DC69-5A5A-DB1CABB9BC14}"/>
              </a:ext>
            </a:extLst>
          </p:cNvPr>
          <p:cNvSpPr>
            <a:spLocks noGrp="1"/>
          </p:cNvSpPr>
          <p:nvPr>
            <p:ph type="title"/>
          </p:nvPr>
        </p:nvSpPr>
        <p:spPr/>
        <p:txBody>
          <a:bodyPr/>
          <a:lstStyle/>
          <a:p>
            <a:r>
              <a:rPr lang="de-CH" dirty="0"/>
              <a:t>Research </a:t>
            </a:r>
            <a:r>
              <a:rPr lang="de-CH" dirty="0" err="1"/>
              <a:t>question</a:t>
            </a:r>
            <a:endParaRPr lang="de-CH" dirty="0"/>
          </a:p>
        </p:txBody>
      </p:sp>
      <p:sp>
        <p:nvSpPr>
          <p:cNvPr id="3" name="Content Placeholder 2">
            <a:extLst>
              <a:ext uri="{FF2B5EF4-FFF2-40B4-BE49-F238E27FC236}">
                <a16:creationId xmlns:a16="http://schemas.microsoft.com/office/drawing/2014/main" id="{42879483-915C-0CDA-8ABF-FA899610A8D7}"/>
              </a:ext>
            </a:extLst>
          </p:cNvPr>
          <p:cNvSpPr>
            <a:spLocks noGrp="1"/>
          </p:cNvSpPr>
          <p:nvPr>
            <p:ph idx="1"/>
          </p:nvPr>
        </p:nvSpPr>
        <p:spPr>
          <a:xfrm>
            <a:off x="516634" y="1826251"/>
            <a:ext cx="11266570" cy="4349638"/>
          </a:xfrm>
          <a:ln>
            <a:solidFill>
              <a:srgbClr val="0070C0"/>
            </a:solidFill>
          </a:ln>
        </p:spPr>
        <p:txBody>
          <a:bodyPr>
            <a:normAutofit/>
          </a:bodyPr>
          <a:lstStyle/>
          <a:p>
            <a:r>
              <a:rPr lang="de-CH" dirty="0"/>
              <a:t>Analyze </a:t>
            </a:r>
            <a:r>
              <a:rPr lang="de-CH" dirty="0" err="1"/>
              <a:t>the</a:t>
            </a:r>
            <a:r>
              <a:rPr lang="de-CH" dirty="0"/>
              <a:t> </a:t>
            </a:r>
            <a:r>
              <a:rPr lang="de-CH" dirty="0" err="1"/>
              <a:t>impact</a:t>
            </a:r>
            <a:r>
              <a:rPr lang="de-CH" dirty="0"/>
              <a:t> of </a:t>
            </a:r>
            <a:r>
              <a:rPr lang="de-CH" b="1" dirty="0" err="1"/>
              <a:t>providing</a:t>
            </a:r>
            <a:r>
              <a:rPr lang="de-CH" b="1" dirty="0"/>
              <a:t> </a:t>
            </a:r>
            <a:r>
              <a:rPr lang="de-CH" b="1" dirty="0" err="1"/>
              <a:t>personalized</a:t>
            </a:r>
            <a:r>
              <a:rPr lang="de-CH" b="1" dirty="0"/>
              <a:t> </a:t>
            </a:r>
            <a:r>
              <a:rPr lang="de-CH" b="1" dirty="0" err="1"/>
              <a:t>information</a:t>
            </a:r>
            <a:r>
              <a:rPr lang="de-CH" b="1" dirty="0"/>
              <a:t> </a:t>
            </a:r>
            <a:r>
              <a:rPr lang="de-CH" dirty="0"/>
              <a:t>on </a:t>
            </a:r>
          </a:p>
          <a:p>
            <a:endParaRPr lang="de-CH" dirty="0"/>
          </a:p>
          <a:p>
            <a:pPr marL="536360">
              <a:buFont typeface="Wingdings" panose="05000000000000000000" pitchFamily="2" charset="2"/>
              <a:buChar char="Ø"/>
            </a:pPr>
            <a:r>
              <a:rPr lang="de-CH" dirty="0">
                <a:solidFill>
                  <a:schemeClr val="accent1"/>
                </a:solidFill>
              </a:rPr>
              <a:t>EV </a:t>
            </a:r>
            <a:r>
              <a:rPr lang="de-CH" dirty="0" err="1">
                <a:solidFill>
                  <a:schemeClr val="accent1"/>
                </a:solidFill>
              </a:rPr>
              <a:t>vehicle</a:t>
            </a:r>
            <a:r>
              <a:rPr lang="de-CH" dirty="0">
                <a:solidFill>
                  <a:schemeClr val="accent1"/>
                </a:solidFill>
              </a:rPr>
              <a:t> </a:t>
            </a:r>
            <a:r>
              <a:rPr lang="de-CH" dirty="0" err="1">
                <a:solidFill>
                  <a:schemeClr val="accent1"/>
                </a:solidFill>
              </a:rPr>
              <a:t>range</a:t>
            </a:r>
            <a:r>
              <a:rPr lang="de-CH" dirty="0">
                <a:solidFill>
                  <a:schemeClr val="accent1"/>
                </a:solidFill>
              </a:rPr>
              <a:t> </a:t>
            </a:r>
            <a:r>
              <a:rPr lang="de-CH" dirty="0" err="1">
                <a:solidFill>
                  <a:schemeClr val="accent1"/>
                </a:solidFill>
              </a:rPr>
              <a:t>necessary</a:t>
            </a:r>
            <a:r>
              <a:rPr lang="de-CH" dirty="0">
                <a:solidFill>
                  <a:schemeClr val="accent1"/>
                </a:solidFill>
              </a:rPr>
              <a:t> </a:t>
            </a:r>
            <a:r>
              <a:rPr lang="de-CH" dirty="0" err="1">
                <a:solidFill>
                  <a:schemeClr val="accent1"/>
                </a:solidFill>
              </a:rPr>
              <a:t>to</a:t>
            </a:r>
            <a:r>
              <a:rPr lang="de-CH" dirty="0">
                <a:solidFill>
                  <a:schemeClr val="accent1"/>
                </a:solidFill>
              </a:rPr>
              <a:t> </a:t>
            </a:r>
            <a:r>
              <a:rPr lang="de-CH" dirty="0" err="1">
                <a:solidFill>
                  <a:schemeClr val="accent1"/>
                </a:solidFill>
              </a:rPr>
              <a:t>satisfy</a:t>
            </a:r>
            <a:r>
              <a:rPr lang="de-CH" dirty="0">
                <a:solidFill>
                  <a:schemeClr val="accent1"/>
                </a:solidFill>
              </a:rPr>
              <a:t> own </a:t>
            </a:r>
            <a:r>
              <a:rPr lang="de-CH" dirty="0" err="1">
                <a:solidFill>
                  <a:schemeClr val="accent1"/>
                </a:solidFill>
              </a:rPr>
              <a:t>mobility</a:t>
            </a:r>
            <a:r>
              <a:rPr lang="de-CH" dirty="0">
                <a:solidFill>
                  <a:schemeClr val="accent1"/>
                </a:solidFill>
              </a:rPr>
              <a:t> </a:t>
            </a:r>
            <a:r>
              <a:rPr lang="de-CH" dirty="0" err="1">
                <a:solidFill>
                  <a:schemeClr val="accent1"/>
                </a:solidFill>
              </a:rPr>
              <a:t>needs</a:t>
            </a:r>
            <a:r>
              <a:rPr lang="de-CH" dirty="0">
                <a:solidFill>
                  <a:schemeClr val="accent1"/>
                </a:solidFill>
              </a:rPr>
              <a:t> </a:t>
            </a:r>
          </a:p>
          <a:p>
            <a:pPr marL="536360">
              <a:buFont typeface="Wingdings" panose="05000000000000000000" pitchFamily="2" charset="2"/>
              <a:buChar char="Ø"/>
            </a:pPr>
            <a:endParaRPr lang="de-CH" dirty="0">
              <a:solidFill>
                <a:schemeClr val="accent1"/>
              </a:solidFill>
            </a:endParaRPr>
          </a:p>
          <a:p>
            <a:pPr marL="536360">
              <a:buFont typeface="Wingdings" panose="05000000000000000000" pitchFamily="2" charset="2"/>
              <a:buChar char="Ø"/>
            </a:pPr>
            <a:r>
              <a:rPr lang="de-CH" dirty="0" err="1">
                <a:solidFill>
                  <a:schemeClr val="accent1"/>
                </a:solidFill>
              </a:rPr>
              <a:t>Number</a:t>
            </a:r>
            <a:r>
              <a:rPr lang="de-CH" dirty="0">
                <a:solidFill>
                  <a:schemeClr val="accent1"/>
                </a:solidFill>
              </a:rPr>
              <a:t> of </a:t>
            </a:r>
            <a:r>
              <a:rPr lang="de-CH" dirty="0" err="1">
                <a:solidFill>
                  <a:schemeClr val="accent1"/>
                </a:solidFill>
              </a:rPr>
              <a:t>times</a:t>
            </a:r>
            <a:r>
              <a:rPr lang="de-CH" dirty="0">
                <a:solidFill>
                  <a:schemeClr val="accent1"/>
                </a:solidFill>
              </a:rPr>
              <a:t> </a:t>
            </a:r>
            <a:r>
              <a:rPr lang="de-CH" dirty="0" err="1">
                <a:solidFill>
                  <a:schemeClr val="accent1"/>
                </a:solidFill>
              </a:rPr>
              <a:t>needed</a:t>
            </a:r>
            <a:r>
              <a:rPr lang="de-CH" dirty="0">
                <a:solidFill>
                  <a:schemeClr val="accent1"/>
                </a:solidFill>
              </a:rPr>
              <a:t> </a:t>
            </a:r>
            <a:r>
              <a:rPr lang="de-CH" dirty="0" err="1">
                <a:solidFill>
                  <a:schemeClr val="accent1"/>
                </a:solidFill>
              </a:rPr>
              <a:t>to</a:t>
            </a:r>
            <a:r>
              <a:rPr lang="de-CH" dirty="0">
                <a:solidFill>
                  <a:schemeClr val="accent1"/>
                </a:solidFill>
              </a:rPr>
              <a:t> </a:t>
            </a:r>
            <a:r>
              <a:rPr lang="de-CH" dirty="0" err="1">
                <a:solidFill>
                  <a:schemeClr val="accent1"/>
                </a:solidFill>
              </a:rPr>
              <a:t>charge</a:t>
            </a:r>
            <a:r>
              <a:rPr lang="de-CH" dirty="0">
                <a:solidFill>
                  <a:schemeClr val="accent1"/>
                </a:solidFill>
              </a:rPr>
              <a:t> </a:t>
            </a:r>
            <a:r>
              <a:rPr lang="de-CH" dirty="0" err="1">
                <a:solidFill>
                  <a:schemeClr val="accent1"/>
                </a:solidFill>
              </a:rPr>
              <a:t>the</a:t>
            </a:r>
            <a:r>
              <a:rPr lang="de-CH" dirty="0">
                <a:solidFill>
                  <a:schemeClr val="accent1"/>
                </a:solidFill>
              </a:rPr>
              <a:t> </a:t>
            </a:r>
            <a:r>
              <a:rPr lang="de-CH" dirty="0" err="1">
                <a:solidFill>
                  <a:schemeClr val="accent1"/>
                </a:solidFill>
              </a:rPr>
              <a:t>battery</a:t>
            </a:r>
            <a:r>
              <a:rPr lang="de-CH" dirty="0">
                <a:solidFill>
                  <a:schemeClr val="accent1"/>
                </a:solidFill>
              </a:rPr>
              <a:t> per </a:t>
            </a:r>
            <a:r>
              <a:rPr lang="de-CH" dirty="0" err="1">
                <a:solidFill>
                  <a:schemeClr val="accent1"/>
                </a:solidFill>
              </a:rPr>
              <a:t>year</a:t>
            </a:r>
            <a:r>
              <a:rPr lang="de-CH" dirty="0">
                <a:solidFill>
                  <a:schemeClr val="accent1"/>
                </a:solidFill>
              </a:rPr>
              <a:t> </a:t>
            </a:r>
          </a:p>
          <a:p>
            <a:pPr marL="536360">
              <a:buFont typeface="Wingdings" panose="05000000000000000000" pitchFamily="2" charset="2"/>
              <a:buChar char="Ø"/>
            </a:pPr>
            <a:endParaRPr lang="de-CH" dirty="0">
              <a:solidFill>
                <a:schemeClr val="accent1"/>
              </a:solidFill>
            </a:endParaRPr>
          </a:p>
          <a:p>
            <a:pPr marL="536360">
              <a:buFont typeface="Wingdings" panose="05000000000000000000" pitchFamily="2" charset="2"/>
              <a:buChar char="Ø"/>
            </a:pPr>
            <a:r>
              <a:rPr lang="de-CH" dirty="0">
                <a:solidFill>
                  <a:schemeClr val="accent1"/>
                </a:solidFill>
              </a:rPr>
              <a:t>Total </a:t>
            </a:r>
            <a:r>
              <a:rPr lang="de-CH" dirty="0" err="1">
                <a:solidFill>
                  <a:schemeClr val="accent1"/>
                </a:solidFill>
              </a:rPr>
              <a:t>cost</a:t>
            </a:r>
            <a:r>
              <a:rPr lang="de-CH" dirty="0">
                <a:solidFill>
                  <a:schemeClr val="accent1"/>
                </a:solidFill>
              </a:rPr>
              <a:t> of </a:t>
            </a:r>
            <a:r>
              <a:rPr lang="de-CH" dirty="0" err="1">
                <a:solidFill>
                  <a:schemeClr val="accent1"/>
                </a:solidFill>
              </a:rPr>
              <a:t>owning</a:t>
            </a:r>
            <a:r>
              <a:rPr lang="de-CH" dirty="0">
                <a:solidFill>
                  <a:schemeClr val="accent1"/>
                </a:solidFill>
              </a:rPr>
              <a:t> and </a:t>
            </a:r>
            <a:r>
              <a:rPr lang="de-CH" dirty="0" err="1">
                <a:solidFill>
                  <a:schemeClr val="accent1"/>
                </a:solidFill>
              </a:rPr>
              <a:t>using</a:t>
            </a:r>
            <a:r>
              <a:rPr lang="de-CH" dirty="0">
                <a:solidFill>
                  <a:schemeClr val="accent1"/>
                </a:solidFill>
              </a:rPr>
              <a:t> a </a:t>
            </a:r>
            <a:r>
              <a:rPr lang="de-CH" dirty="0" err="1">
                <a:solidFill>
                  <a:schemeClr val="accent1"/>
                </a:solidFill>
              </a:rPr>
              <a:t>car</a:t>
            </a:r>
            <a:endParaRPr lang="de-CH" dirty="0">
              <a:solidFill>
                <a:schemeClr val="accent1"/>
              </a:solidFill>
            </a:endParaRPr>
          </a:p>
          <a:p>
            <a:endParaRPr lang="de-CH" dirty="0"/>
          </a:p>
          <a:p>
            <a:r>
              <a:rPr lang="de-CH" dirty="0"/>
              <a:t>On </a:t>
            </a:r>
            <a:r>
              <a:rPr lang="de-CH" dirty="0" err="1"/>
              <a:t>the</a:t>
            </a:r>
            <a:r>
              <a:rPr lang="de-CH" dirty="0"/>
              <a:t> </a:t>
            </a:r>
            <a:r>
              <a:rPr lang="de-CH" b="1" dirty="0" err="1"/>
              <a:t>adoption</a:t>
            </a:r>
            <a:r>
              <a:rPr lang="de-CH" b="1" dirty="0"/>
              <a:t> of an </a:t>
            </a:r>
            <a:r>
              <a:rPr lang="de-CH" b="1" dirty="0" err="1"/>
              <a:t>electric</a:t>
            </a:r>
            <a:r>
              <a:rPr lang="de-CH" b="1" dirty="0"/>
              <a:t> </a:t>
            </a:r>
            <a:r>
              <a:rPr lang="de-CH" b="1" dirty="0" err="1"/>
              <a:t>car</a:t>
            </a:r>
            <a:r>
              <a:rPr lang="de-CH" b="1" dirty="0"/>
              <a:t>  </a:t>
            </a:r>
            <a:r>
              <a:rPr lang="de-CH" dirty="0"/>
              <a:t>(</a:t>
            </a:r>
            <a:r>
              <a:rPr lang="de-CH" dirty="0" err="1"/>
              <a:t>hypothetical</a:t>
            </a:r>
            <a:r>
              <a:rPr lang="de-CH" dirty="0"/>
              <a:t> </a:t>
            </a:r>
            <a:r>
              <a:rPr lang="de-CH" dirty="0" err="1"/>
              <a:t>choice</a:t>
            </a:r>
            <a:r>
              <a:rPr lang="de-CH" dirty="0"/>
              <a:t> </a:t>
            </a:r>
            <a:r>
              <a:rPr lang="de-CH" dirty="0">
                <a:sym typeface="Wingdings" panose="05000000000000000000" pitchFamily="2" charset="2"/>
              </a:rPr>
              <a:t> </a:t>
            </a:r>
            <a:r>
              <a:rPr lang="de-CH" dirty="0" err="1">
                <a:sym typeface="Wingdings" panose="05000000000000000000" pitchFamily="2" charset="2"/>
              </a:rPr>
              <a:t>stated</a:t>
            </a:r>
            <a:r>
              <a:rPr lang="de-CH" dirty="0">
                <a:sym typeface="Wingdings" panose="05000000000000000000" pitchFamily="2" charset="2"/>
              </a:rPr>
              <a:t> </a:t>
            </a:r>
            <a:r>
              <a:rPr lang="de-CH" dirty="0" err="1">
                <a:sym typeface="Wingdings" panose="05000000000000000000" pitchFamily="2" charset="2"/>
              </a:rPr>
              <a:t>preference</a:t>
            </a:r>
            <a:r>
              <a:rPr lang="de-CH" dirty="0">
                <a:sym typeface="Wingdings" panose="05000000000000000000" pitchFamily="2" charset="2"/>
              </a:rPr>
              <a:t> </a:t>
            </a:r>
            <a:r>
              <a:rPr lang="de-CH" dirty="0" err="1">
                <a:sym typeface="Wingdings" panose="05000000000000000000" pitchFamily="2" charset="2"/>
              </a:rPr>
              <a:t>approach</a:t>
            </a:r>
            <a:r>
              <a:rPr lang="de-CH" dirty="0">
                <a:sym typeface="Wingdings" panose="05000000000000000000" pitchFamily="2" charset="2"/>
              </a:rPr>
              <a:t>)</a:t>
            </a:r>
            <a:endParaRPr lang="de-CH" dirty="0"/>
          </a:p>
          <a:p>
            <a:endParaRPr lang="de-CH" dirty="0"/>
          </a:p>
          <a:p>
            <a:endParaRPr lang="de-CH" dirty="0"/>
          </a:p>
          <a:p>
            <a:endParaRPr lang="de-CH" dirty="0"/>
          </a:p>
        </p:txBody>
      </p:sp>
      <p:sp>
        <p:nvSpPr>
          <p:cNvPr id="4" name="Foliennummernplatzhalter 5">
            <a:extLst>
              <a:ext uri="{FF2B5EF4-FFF2-40B4-BE49-F238E27FC236}">
                <a16:creationId xmlns:a16="http://schemas.microsoft.com/office/drawing/2014/main" id="{29A363E3-6553-0AE1-49C6-6C9541A8476D}"/>
              </a:ext>
            </a:extLst>
          </p:cNvPr>
          <p:cNvSpPr>
            <a:spLocks noGrp="1"/>
          </p:cNvSpPr>
          <p:nvPr>
            <p:ph type="sldNum" sz="quarter" idx="12"/>
          </p:nvPr>
        </p:nvSpPr>
        <p:spPr>
          <a:xfrm>
            <a:off x="11624905" y="6308726"/>
            <a:ext cx="355461" cy="468312"/>
          </a:xfrm>
        </p:spPr>
        <p:txBody>
          <a:bodyPr/>
          <a:lstStyle/>
          <a:p>
            <a:fld id="{6C6AE60A-B69C-4790-82F7-3882EDF23186}" type="slidenum">
              <a:rPr lang="en-GB" smtClean="0"/>
              <a:t>7</a:t>
            </a:fld>
            <a:endParaRPr lang="en-GB" dirty="0"/>
          </a:p>
        </p:txBody>
      </p:sp>
      <p:sp>
        <p:nvSpPr>
          <p:cNvPr id="6" name="Fußzeilenplatzhalter 6">
            <a:extLst>
              <a:ext uri="{FF2B5EF4-FFF2-40B4-BE49-F238E27FC236}">
                <a16:creationId xmlns:a16="http://schemas.microsoft.com/office/drawing/2014/main" id="{5B694BFB-8B5C-C4C8-2642-9F2931579FDB}"/>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7" name="Datumsplatzhalter 3">
            <a:extLst>
              <a:ext uri="{FF2B5EF4-FFF2-40B4-BE49-F238E27FC236}">
                <a16:creationId xmlns:a16="http://schemas.microsoft.com/office/drawing/2014/main" id="{3B727CB5-24D0-62D8-7445-FD0727D127D9}"/>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2724805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ctrTitle"/>
          </p:nvPr>
        </p:nvSpPr>
        <p:spPr/>
        <p:txBody>
          <a:bodyPr/>
          <a:lstStyle/>
          <a:p>
            <a:r>
              <a:rPr lang="en-US" dirty="0">
                <a:latin typeface="Arial" panose="020B0604020202020204" pitchFamily="34" charset="0"/>
                <a:cs typeface="Arial" panose="020B0604020202020204" pitchFamily="34" charset="0"/>
              </a:rPr>
              <a:t>Methodological approach</a:t>
            </a:r>
          </a:p>
        </p:txBody>
      </p:sp>
      <p:sp>
        <p:nvSpPr>
          <p:cNvPr id="15" name="Subtitle 14"/>
          <p:cNvSpPr>
            <a:spLocks noGrp="1"/>
          </p:cNvSpPr>
          <p:nvPr>
            <p:ph type="subTitle" idx="1"/>
          </p:nvPr>
        </p:nvSpPr>
        <p:spPr/>
        <p:txBody>
          <a:bodyPr/>
          <a:lstStyle/>
          <a:p>
            <a:endParaRPr lang="en-US"/>
          </a:p>
        </p:txBody>
      </p:sp>
      <p:sp>
        <p:nvSpPr>
          <p:cNvPr id="3" name="Slide Number Placeholder 2"/>
          <p:cNvSpPr>
            <a:spLocks noGrp="1"/>
          </p:cNvSpPr>
          <p:nvPr>
            <p:ph type="sldNum" sz="quarter" idx="12"/>
          </p:nvPr>
        </p:nvSpPr>
        <p:spPr/>
        <p:txBody>
          <a:bodyPr/>
          <a:lstStyle/>
          <a:p>
            <a:fld id="{6C6AE60A-B69C-4790-82F7-3882EDF23186}" type="slidenum">
              <a:rPr lang="en-GB" smtClean="0"/>
              <a:t>8</a:t>
            </a:fld>
            <a:endParaRPr lang="en-GB" dirty="0"/>
          </a:p>
        </p:txBody>
      </p:sp>
      <p:sp>
        <p:nvSpPr>
          <p:cNvPr id="16" name="Picture Placeholder 15"/>
          <p:cNvSpPr>
            <a:spLocks noGrp="1"/>
          </p:cNvSpPr>
          <p:nvPr>
            <p:ph type="pic" sz="quarter" idx="13"/>
          </p:nvPr>
        </p:nvSpPr>
        <p:spPr/>
        <p:txBody>
          <a:bodyPr/>
          <a:lstStyle/>
          <a:p>
            <a:endParaRPr lang="en-US"/>
          </a:p>
        </p:txBody>
      </p:sp>
      <p:sp>
        <p:nvSpPr>
          <p:cNvPr id="2" name="Foliennummernplatzhalter 5">
            <a:extLst>
              <a:ext uri="{FF2B5EF4-FFF2-40B4-BE49-F238E27FC236}">
                <a16:creationId xmlns:a16="http://schemas.microsoft.com/office/drawing/2014/main" id="{9C049E0C-C703-D02B-0778-AF90621952B4}"/>
              </a:ext>
            </a:extLst>
          </p:cNvPr>
          <p:cNvSpPr txBox="1">
            <a:spLocks/>
          </p:cNvSpPr>
          <p:nvPr/>
        </p:nvSpPr>
        <p:spPr>
          <a:xfrm>
            <a:off x="11624905" y="6308726"/>
            <a:ext cx="355461" cy="468312"/>
          </a:xfrm>
          <a:prstGeom prst="rect">
            <a:avLst/>
          </a:prstGeom>
        </p:spPr>
        <p:txBody>
          <a:bodyPr vert="horz" wrap="none" lIns="0" tIns="0" rIns="0" bIns="0" rtlCol="0" anchor="ctr"/>
          <a:lstStyle>
            <a:defPPr>
              <a:defRPr lang="de-DE"/>
            </a:defPPr>
            <a:lvl1pPr marL="0" algn="ct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6AE60A-B69C-4790-82F7-3882EDF23186}" type="slidenum">
              <a:rPr lang="en-GB" smtClean="0"/>
              <a:pPr/>
              <a:t>8</a:t>
            </a:fld>
            <a:endParaRPr lang="en-GB" dirty="0"/>
          </a:p>
        </p:txBody>
      </p:sp>
      <p:sp>
        <p:nvSpPr>
          <p:cNvPr id="5" name="Fußzeilenplatzhalter 6">
            <a:extLst>
              <a:ext uri="{FF2B5EF4-FFF2-40B4-BE49-F238E27FC236}">
                <a16:creationId xmlns:a16="http://schemas.microsoft.com/office/drawing/2014/main" id="{EE170A1A-10BD-D154-3BAB-953E0AF074C5}"/>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6" name="Datumsplatzhalter 3">
            <a:extLst>
              <a:ext uri="{FF2B5EF4-FFF2-40B4-BE49-F238E27FC236}">
                <a16:creationId xmlns:a16="http://schemas.microsoft.com/office/drawing/2014/main" id="{5211DA1A-3F3B-D5FF-9E16-E6098127D010}"/>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208133877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26104" y="621812"/>
            <a:ext cx="11533443" cy="539882"/>
          </a:xfrm>
        </p:spPr>
        <p:txBody>
          <a:bodyPr>
            <a:normAutofit/>
          </a:bodyPr>
          <a:lstStyle/>
          <a:p>
            <a:r>
              <a:rPr lang="de-CH" dirty="0"/>
              <a:t>Experimental Design</a:t>
            </a:r>
            <a:endParaRPr lang="en-US" dirty="0"/>
          </a:p>
        </p:txBody>
      </p:sp>
      <p:cxnSp>
        <p:nvCxnSpPr>
          <p:cNvPr id="3" name="Straight Arrow Connector 2">
            <a:extLst>
              <a:ext uri="{FF2B5EF4-FFF2-40B4-BE49-F238E27FC236}">
                <a16:creationId xmlns:a16="http://schemas.microsoft.com/office/drawing/2014/main" id="{0E618B29-72B5-D7F4-F779-803E2C029BA9}"/>
              </a:ext>
            </a:extLst>
          </p:cNvPr>
          <p:cNvCxnSpPr>
            <a:cxnSpLocks/>
          </p:cNvCxnSpPr>
          <p:nvPr/>
        </p:nvCxnSpPr>
        <p:spPr>
          <a:xfrm>
            <a:off x="1258465" y="2906755"/>
            <a:ext cx="952459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49BB370-5B46-B070-B60B-890BDC2D2D32}"/>
              </a:ext>
            </a:extLst>
          </p:cNvPr>
          <p:cNvCxnSpPr/>
          <p:nvPr/>
        </p:nvCxnSpPr>
        <p:spPr>
          <a:xfrm>
            <a:off x="1258464" y="2708050"/>
            <a:ext cx="0" cy="39741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2ADDF1A-3531-38B4-F256-CED21E92ADEF}"/>
              </a:ext>
            </a:extLst>
          </p:cNvPr>
          <p:cNvCxnSpPr/>
          <p:nvPr/>
        </p:nvCxnSpPr>
        <p:spPr>
          <a:xfrm>
            <a:off x="3045619" y="2714673"/>
            <a:ext cx="0" cy="39741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E161FE3-A15E-C0FD-6630-7E2A1F13A601}"/>
              </a:ext>
            </a:extLst>
          </p:cNvPr>
          <p:cNvCxnSpPr/>
          <p:nvPr/>
        </p:nvCxnSpPr>
        <p:spPr>
          <a:xfrm>
            <a:off x="6855322" y="2708050"/>
            <a:ext cx="0" cy="39741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C9F94A-86E8-034E-0176-4C9DD976A74F}"/>
              </a:ext>
            </a:extLst>
          </p:cNvPr>
          <p:cNvCxnSpPr/>
          <p:nvPr/>
        </p:nvCxnSpPr>
        <p:spPr>
          <a:xfrm>
            <a:off x="4874419" y="2708050"/>
            <a:ext cx="0" cy="39741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3698505-EBFC-AB2D-DDF1-D84221594BF7}"/>
              </a:ext>
            </a:extLst>
          </p:cNvPr>
          <p:cNvCxnSpPr/>
          <p:nvPr/>
        </p:nvCxnSpPr>
        <p:spPr>
          <a:xfrm>
            <a:off x="8756267" y="2714673"/>
            <a:ext cx="0" cy="39741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F2809EB-5AC3-5726-4903-C4245C48E315}"/>
              </a:ext>
            </a:extLst>
          </p:cNvPr>
          <p:cNvSpPr txBox="1"/>
          <p:nvPr/>
        </p:nvSpPr>
        <p:spPr>
          <a:xfrm>
            <a:off x="1371065" y="3350531"/>
            <a:ext cx="1543409" cy="1476109"/>
          </a:xfrm>
          <a:prstGeom prst="rect">
            <a:avLst/>
          </a:prstGeom>
          <a:noFill/>
          <a:ln>
            <a:solidFill>
              <a:srgbClr val="C00000"/>
            </a:solidFill>
          </a:ln>
        </p:spPr>
        <p:txBody>
          <a:bodyPr wrap="none" rtlCol="0">
            <a:spAutoFit/>
          </a:bodyPr>
          <a:lstStyle/>
          <a:p>
            <a:r>
              <a:rPr lang="de-CH" sz="1799" dirty="0"/>
              <a:t> Survey 1</a:t>
            </a:r>
          </a:p>
          <a:p>
            <a:r>
              <a:rPr lang="de-CH" sz="1799" dirty="0" err="1"/>
              <a:t>Identification</a:t>
            </a:r>
            <a:r>
              <a:rPr lang="de-CH" sz="1799" dirty="0"/>
              <a:t> </a:t>
            </a:r>
          </a:p>
          <a:p>
            <a:r>
              <a:rPr lang="de-CH" sz="1799" dirty="0"/>
              <a:t>of </a:t>
            </a:r>
            <a:r>
              <a:rPr lang="de-CH" sz="1799" dirty="0" err="1"/>
              <a:t>the</a:t>
            </a:r>
            <a:r>
              <a:rPr lang="de-CH" sz="1799" dirty="0"/>
              <a:t> </a:t>
            </a:r>
            <a:r>
              <a:rPr lang="de-CH" sz="1799" dirty="0" err="1"/>
              <a:t>most</a:t>
            </a:r>
            <a:r>
              <a:rPr lang="de-CH" sz="1799" dirty="0"/>
              <a:t> </a:t>
            </a:r>
          </a:p>
          <a:p>
            <a:r>
              <a:rPr lang="de-CH" sz="1799" dirty="0" err="1"/>
              <a:t>important</a:t>
            </a:r>
            <a:r>
              <a:rPr lang="de-CH" sz="1799" dirty="0"/>
              <a:t> </a:t>
            </a:r>
          </a:p>
          <a:p>
            <a:r>
              <a:rPr lang="de-CH" sz="1799" dirty="0" err="1"/>
              <a:t>barriers</a:t>
            </a:r>
            <a:endParaRPr lang="de-CH" sz="1799" dirty="0"/>
          </a:p>
        </p:txBody>
      </p:sp>
      <p:sp>
        <p:nvSpPr>
          <p:cNvPr id="14" name="TextBox 13">
            <a:extLst>
              <a:ext uri="{FF2B5EF4-FFF2-40B4-BE49-F238E27FC236}">
                <a16:creationId xmlns:a16="http://schemas.microsoft.com/office/drawing/2014/main" id="{FC9AF3B8-105C-0EC4-2A91-802744D8E378}"/>
              </a:ext>
            </a:extLst>
          </p:cNvPr>
          <p:cNvSpPr txBox="1"/>
          <p:nvPr/>
        </p:nvSpPr>
        <p:spPr>
          <a:xfrm>
            <a:off x="3079766" y="3357252"/>
            <a:ext cx="1676485" cy="1476686"/>
          </a:xfrm>
          <a:prstGeom prst="rect">
            <a:avLst/>
          </a:prstGeom>
          <a:noFill/>
          <a:ln>
            <a:solidFill>
              <a:srgbClr val="C00000"/>
            </a:solidFill>
          </a:ln>
        </p:spPr>
        <p:txBody>
          <a:bodyPr wrap="none" rtlCol="0">
            <a:spAutoFit/>
          </a:bodyPr>
          <a:lstStyle/>
          <a:p>
            <a:r>
              <a:rPr lang="de-CH" sz="1799" dirty="0"/>
              <a:t> Survey 2</a:t>
            </a:r>
          </a:p>
          <a:p>
            <a:r>
              <a:rPr lang="de-CH" sz="1799" dirty="0" err="1"/>
              <a:t>Identification</a:t>
            </a:r>
            <a:r>
              <a:rPr lang="de-CH" sz="1799" dirty="0"/>
              <a:t> </a:t>
            </a:r>
          </a:p>
          <a:p>
            <a:r>
              <a:rPr lang="de-CH" sz="1799" dirty="0"/>
              <a:t>of potential </a:t>
            </a:r>
          </a:p>
          <a:p>
            <a:r>
              <a:rPr lang="de-CH" sz="1799" dirty="0"/>
              <a:t>Treatments </a:t>
            </a:r>
            <a:r>
              <a:rPr lang="de-CH" sz="1799" dirty="0" err="1"/>
              <a:t>for</a:t>
            </a:r>
            <a:endParaRPr lang="de-CH" sz="1799" dirty="0"/>
          </a:p>
          <a:p>
            <a:r>
              <a:rPr lang="de-CH" sz="1799" dirty="0" err="1"/>
              <a:t>the</a:t>
            </a:r>
            <a:r>
              <a:rPr lang="de-CH" sz="1799" dirty="0"/>
              <a:t> RCT</a:t>
            </a:r>
          </a:p>
        </p:txBody>
      </p:sp>
      <p:sp>
        <p:nvSpPr>
          <p:cNvPr id="15" name="TextBox 14">
            <a:extLst>
              <a:ext uri="{FF2B5EF4-FFF2-40B4-BE49-F238E27FC236}">
                <a16:creationId xmlns:a16="http://schemas.microsoft.com/office/drawing/2014/main" id="{90472678-83F1-FE47-7486-096B921CD33F}"/>
              </a:ext>
            </a:extLst>
          </p:cNvPr>
          <p:cNvSpPr txBox="1"/>
          <p:nvPr/>
        </p:nvSpPr>
        <p:spPr>
          <a:xfrm>
            <a:off x="4921543" y="3343908"/>
            <a:ext cx="1813317" cy="1753557"/>
          </a:xfrm>
          <a:prstGeom prst="rect">
            <a:avLst/>
          </a:prstGeom>
          <a:noFill/>
          <a:ln>
            <a:solidFill>
              <a:srgbClr val="C00000"/>
            </a:solidFill>
          </a:ln>
        </p:spPr>
        <p:txBody>
          <a:bodyPr wrap="square" rtlCol="0">
            <a:spAutoFit/>
          </a:bodyPr>
          <a:lstStyle/>
          <a:p>
            <a:r>
              <a:rPr lang="de-CH" sz="1799" dirty="0"/>
              <a:t> Pilot </a:t>
            </a:r>
            <a:r>
              <a:rPr lang="de-CH" sz="1799" dirty="0" err="1"/>
              <a:t>study</a:t>
            </a:r>
            <a:r>
              <a:rPr lang="de-CH" sz="1799" dirty="0"/>
              <a:t> 1 </a:t>
            </a:r>
          </a:p>
          <a:p>
            <a:r>
              <a:rPr lang="de-CH" sz="1799" dirty="0"/>
              <a:t>100 </a:t>
            </a:r>
            <a:r>
              <a:rPr lang="de-CH" sz="1799" dirty="0" err="1"/>
              <a:t>participants</a:t>
            </a:r>
            <a:endParaRPr lang="de-CH" sz="1799" dirty="0"/>
          </a:p>
          <a:p>
            <a:r>
              <a:rPr lang="de-CH" sz="1799" dirty="0"/>
              <a:t>RCT</a:t>
            </a:r>
          </a:p>
          <a:p>
            <a:r>
              <a:rPr lang="de-CH" sz="1799" dirty="0"/>
              <a:t>3 </a:t>
            </a:r>
            <a:r>
              <a:rPr lang="de-CH" sz="1799" dirty="0" err="1"/>
              <a:t>treatments</a:t>
            </a:r>
            <a:endParaRPr lang="de-CH" sz="1799" dirty="0"/>
          </a:p>
          <a:p>
            <a:r>
              <a:rPr lang="de-CH" sz="1799" dirty="0"/>
              <a:t>(</a:t>
            </a:r>
            <a:r>
              <a:rPr lang="de-CH" sz="1799" dirty="0" err="1"/>
              <a:t>parking</a:t>
            </a:r>
            <a:r>
              <a:rPr lang="de-CH" sz="1799" dirty="0"/>
              <a:t> and </a:t>
            </a:r>
            <a:r>
              <a:rPr lang="de-CH" sz="1799" dirty="0" err="1"/>
              <a:t>driving</a:t>
            </a:r>
            <a:r>
              <a:rPr lang="de-CH" sz="1799" dirty="0"/>
              <a:t> </a:t>
            </a:r>
            <a:r>
              <a:rPr lang="de-CH" sz="1799" dirty="0" err="1"/>
              <a:t>diary</a:t>
            </a:r>
            <a:r>
              <a:rPr lang="de-CH" sz="1799" dirty="0"/>
              <a:t>)</a:t>
            </a:r>
          </a:p>
        </p:txBody>
      </p:sp>
      <p:sp>
        <p:nvSpPr>
          <p:cNvPr id="16" name="TextBox 15">
            <a:extLst>
              <a:ext uri="{FF2B5EF4-FFF2-40B4-BE49-F238E27FC236}">
                <a16:creationId xmlns:a16="http://schemas.microsoft.com/office/drawing/2014/main" id="{E5E9E911-148E-2360-9443-8CD91BC9A25F}"/>
              </a:ext>
            </a:extLst>
          </p:cNvPr>
          <p:cNvSpPr txBox="1"/>
          <p:nvPr/>
        </p:nvSpPr>
        <p:spPr>
          <a:xfrm>
            <a:off x="6887788" y="3350531"/>
            <a:ext cx="1813317" cy="1199816"/>
          </a:xfrm>
          <a:prstGeom prst="rect">
            <a:avLst/>
          </a:prstGeom>
          <a:noFill/>
          <a:ln>
            <a:solidFill>
              <a:srgbClr val="C00000"/>
            </a:solidFill>
          </a:ln>
        </p:spPr>
        <p:txBody>
          <a:bodyPr wrap="none" rtlCol="0">
            <a:spAutoFit/>
          </a:bodyPr>
          <a:lstStyle/>
          <a:p>
            <a:r>
              <a:rPr lang="de-CH" sz="1799" dirty="0"/>
              <a:t>Pilot </a:t>
            </a:r>
            <a:r>
              <a:rPr lang="de-CH" sz="1799" dirty="0" err="1"/>
              <a:t>study</a:t>
            </a:r>
            <a:r>
              <a:rPr lang="de-CH" sz="1799" dirty="0"/>
              <a:t> 2</a:t>
            </a:r>
          </a:p>
          <a:p>
            <a:r>
              <a:rPr lang="de-CH" sz="1799" dirty="0"/>
              <a:t>400 </a:t>
            </a:r>
            <a:r>
              <a:rPr lang="de-CH" sz="1799" dirty="0" err="1"/>
              <a:t>participants</a:t>
            </a:r>
            <a:endParaRPr lang="de-CH" sz="1799" dirty="0"/>
          </a:p>
          <a:p>
            <a:r>
              <a:rPr lang="de-CH" sz="1799" dirty="0"/>
              <a:t>RCT</a:t>
            </a:r>
          </a:p>
          <a:p>
            <a:r>
              <a:rPr lang="de-CH" sz="1799" dirty="0"/>
              <a:t>3 </a:t>
            </a:r>
            <a:r>
              <a:rPr lang="de-CH" sz="1799" dirty="0" err="1"/>
              <a:t>treatments</a:t>
            </a:r>
            <a:endParaRPr lang="de-CH" sz="1799" dirty="0"/>
          </a:p>
        </p:txBody>
      </p:sp>
      <p:sp>
        <p:nvSpPr>
          <p:cNvPr id="17" name="TextBox 16">
            <a:extLst>
              <a:ext uri="{FF2B5EF4-FFF2-40B4-BE49-F238E27FC236}">
                <a16:creationId xmlns:a16="http://schemas.microsoft.com/office/drawing/2014/main" id="{22D43C33-7BBF-B251-771F-62EEB70EA63D}"/>
              </a:ext>
            </a:extLst>
          </p:cNvPr>
          <p:cNvSpPr txBox="1"/>
          <p:nvPr/>
        </p:nvSpPr>
        <p:spPr>
          <a:xfrm>
            <a:off x="8833300" y="3343908"/>
            <a:ext cx="2017713" cy="1476109"/>
          </a:xfrm>
          <a:prstGeom prst="rect">
            <a:avLst/>
          </a:prstGeom>
          <a:noFill/>
          <a:ln>
            <a:solidFill>
              <a:srgbClr val="C00000"/>
            </a:solidFill>
          </a:ln>
        </p:spPr>
        <p:txBody>
          <a:bodyPr wrap="none" rtlCol="0">
            <a:spAutoFit/>
          </a:bodyPr>
          <a:lstStyle/>
          <a:p>
            <a:r>
              <a:rPr lang="de-CH" sz="1799" dirty="0"/>
              <a:t>Final </a:t>
            </a:r>
            <a:r>
              <a:rPr lang="de-CH" sz="1799" dirty="0" err="1"/>
              <a:t>study</a:t>
            </a:r>
            <a:r>
              <a:rPr lang="de-CH" sz="1799" dirty="0"/>
              <a:t> </a:t>
            </a:r>
          </a:p>
          <a:p>
            <a:r>
              <a:rPr lang="de-CH" sz="1799" dirty="0"/>
              <a:t>4000 </a:t>
            </a:r>
            <a:r>
              <a:rPr lang="de-CH" sz="1799" dirty="0" err="1"/>
              <a:t>participants</a:t>
            </a:r>
            <a:endParaRPr lang="de-CH" sz="1799" dirty="0"/>
          </a:p>
          <a:p>
            <a:r>
              <a:rPr lang="de-CH" sz="1799" dirty="0"/>
              <a:t>RCT </a:t>
            </a:r>
          </a:p>
          <a:p>
            <a:r>
              <a:rPr lang="de-CH" sz="1799" dirty="0" err="1"/>
              <a:t>with</a:t>
            </a:r>
            <a:r>
              <a:rPr lang="de-CH" sz="1799" dirty="0"/>
              <a:t> 3 </a:t>
            </a:r>
            <a:r>
              <a:rPr lang="de-CH" sz="1799" dirty="0" err="1"/>
              <a:t>treatments</a:t>
            </a:r>
            <a:endParaRPr lang="de-CH" sz="1799" dirty="0"/>
          </a:p>
          <a:p>
            <a:endParaRPr lang="de-CH" sz="1799" dirty="0"/>
          </a:p>
        </p:txBody>
      </p:sp>
      <p:sp>
        <p:nvSpPr>
          <p:cNvPr id="19" name="Arrow: Down 18">
            <a:extLst>
              <a:ext uri="{FF2B5EF4-FFF2-40B4-BE49-F238E27FC236}">
                <a16:creationId xmlns:a16="http://schemas.microsoft.com/office/drawing/2014/main" id="{FE4F596D-477B-C301-84B7-157FBD47C47C}"/>
              </a:ext>
            </a:extLst>
          </p:cNvPr>
          <p:cNvSpPr/>
          <p:nvPr/>
        </p:nvSpPr>
        <p:spPr>
          <a:xfrm>
            <a:off x="9703063" y="1668325"/>
            <a:ext cx="278186" cy="880923"/>
          </a:xfrm>
          <a:prstGeom prst="down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sz="1799"/>
          </a:p>
        </p:txBody>
      </p:sp>
      <p:sp>
        <p:nvSpPr>
          <p:cNvPr id="7" name="Fußzeilenplatzhalter 6">
            <a:extLst>
              <a:ext uri="{FF2B5EF4-FFF2-40B4-BE49-F238E27FC236}">
                <a16:creationId xmlns:a16="http://schemas.microsoft.com/office/drawing/2014/main" id="{EB599FC2-F73B-6F5C-D624-BB96EE7F181D}"/>
              </a:ext>
            </a:extLst>
          </p:cNvPr>
          <p:cNvSpPr txBox="1">
            <a:spLocks/>
          </p:cNvSpPr>
          <p:nvPr/>
        </p:nvSpPr>
        <p:spPr>
          <a:xfrm>
            <a:off x="4798219" y="6409336"/>
            <a:ext cx="5618606" cy="459776"/>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900" dirty="0"/>
              <a:t>Increasing EV adoption with personalized nudging	 	</a:t>
            </a:r>
          </a:p>
        </p:txBody>
      </p:sp>
      <p:sp>
        <p:nvSpPr>
          <p:cNvPr id="2" name="Datumsplatzhalter 3">
            <a:extLst>
              <a:ext uri="{FF2B5EF4-FFF2-40B4-BE49-F238E27FC236}">
                <a16:creationId xmlns:a16="http://schemas.microsoft.com/office/drawing/2014/main" id="{870F004C-8DD1-5E1B-8662-BDBD5E422CF7}"/>
              </a:ext>
            </a:extLst>
          </p:cNvPr>
          <p:cNvSpPr txBox="1">
            <a:spLocks/>
          </p:cNvSpPr>
          <p:nvPr/>
        </p:nvSpPr>
        <p:spPr>
          <a:xfrm>
            <a:off x="10539886" y="6430570"/>
            <a:ext cx="1076922" cy="468312"/>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Biel/Bienne 2023</a:t>
            </a:r>
            <a:endParaRPr lang="en-GB" sz="900" dirty="0"/>
          </a:p>
        </p:txBody>
      </p:sp>
    </p:spTree>
    <p:extLst>
      <p:ext uri="{BB962C8B-B14F-4D97-AF65-F5344CB8AC3E}">
        <p14:creationId xmlns:p14="http://schemas.microsoft.com/office/powerpoint/2010/main" val="3813487206"/>
      </p:ext>
    </p:extLst>
  </p:cSld>
  <p:clrMapOvr>
    <a:masterClrMapping/>
  </p:clrMapOvr>
  <p:transition>
    <p:fade/>
  </p:transition>
</p:sld>
</file>

<file path=ppt/theme/theme1.xml><?xml version="1.0" encoding="utf-8"?>
<a:theme xmlns:a="http://schemas.openxmlformats.org/drawingml/2006/main" name="eth_praesentation_16zu9_ETH1">
  <a:themeElements>
    <a:clrScheme name="ETH 1 - Externe Kommunikation">
      <a:dk1>
        <a:sysClr val="windowText" lastClr="000000"/>
      </a:dk1>
      <a:lt1>
        <a:sysClr val="window" lastClr="FFFFFF"/>
      </a:lt1>
      <a:dk2>
        <a:srgbClr val="000000"/>
      </a:dk2>
      <a:lt2>
        <a:srgbClr val="FFFFFF"/>
      </a:lt2>
      <a:accent1>
        <a:srgbClr val="1F407A"/>
      </a:accent1>
      <a:accent2>
        <a:srgbClr val="435F8F"/>
      </a:accent2>
      <a:accent3>
        <a:srgbClr val="677DA5"/>
      </a:accent3>
      <a:accent4>
        <a:srgbClr val="8B9CBA"/>
      </a:accent4>
      <a:accent5>
        <a:srgbClr val="AEBACF"/>
      </a:accent5>
      <a:accent6>
        <a:srgbClr val="D2D9E4"/>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1 - Externe Kommunikation">
        <a:dk1>
          <a:sysClr val="windowText" lastClr="000000"/>
        </a:dk1>
        <a:lt1>
          <a:sysClr val="window" lastClr="FFFFFF"/>
        </a:lt1>
        <a:dk2>
          <a:srgbClr val="000000"/>
        </a:dk2>
        <a:lt2>
          <a:srgbClr val="FFFFFF"/>
        </a:lt2>
        <a:accent1>
          <a:srgbClr val="1F407A"/>
        </a:accent1>
        <a:accent2>
          <a:srgbClr val="435F8F"/>
        </a:accent2>
        <a:accent3>
          <a:srgbClr val="677DA5"/>
        </a:accent3>
        <a:accent4>
          <a:srgbClr val="8B9CBA"/>
        </a:accent4>
        <a:accent5>
          <a:srgbClr val="AEBACF"/>
        </a:accent5>
        <a:accent6>
          <a:srgbClr val="D2D9E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10.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th_praesentation_16zu9_ETH2">
  <a:themeElements>
    <a:clrScheme name="ETH 2 - Interne Kommunikation">
      <a:dk1>
        <a:sysClr val="windowText" lastClr="000000"/>
      </a:dk1>
      <a:lt1>
        <a:sysClr val="window" lastClr="FFFFFF"/>
      </a:lt1>
      <a:dk2>
        <a:srgbClr val="000000"/>
      </a:dk2>
      <a:lt2>
        <a:srgbClr val="FFFFFF"/>
      </a:lt2>
      <a:accent1>
        <a:srgbClr val="485A2C"/>
      </a:accent1>
      <a:accent2>
        <a:srgbClr val="65744E"/>
      </a:accent2>
      <a:accent3>
        <a:srgbClr val="838F70"/>
      </a:accent3>
      <a:accent4>
        <a:srgbClr val="A0A991"/>
      </a:accent4>
      <a:accent5>
        <a:srgbClr val="BDC4B3"/>
      </a:accent5>
      <a:accent6>
        <a:srgbClr val="DADED5"/>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2 - Interne Kommunikation">
        <a:dk1>
          <a:sysClr val="windowText" lastClr="000000"/>
        </a:dk1>
        <a:lt1>
          <a:sysClr val="window" lastClr="FFFFFF"/>
        </a:lt1>
        <a:dk2>
          <a:srgbClr val="000000"/>
        </a:dk2>
        <a:lt2>
          <a:srgbClr val="FFFFFF"/>
        </a:lt2>
        <a:accent1>
          <a:srgbClr val="485A2C"/>
        </a:accent1>
        <a:accent2>
          <a:srgbClr val="65744E"/>
        </a:accent2>
        <a:accent3>
          <a:srgbClr val="838F70"/>
        </a:accent3>
        <a:accent4>
          <a:srgbClr val="A0A991"/>
        </a:accent4>
        <a:accent5>
          <a:srgbClr val="BDC4B3"/>
        </a:accent5>
        <a:accent6>
          <a:srgbClr val="DADED5"/>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3.xml><?xml version="1.0" encoding="utf-8"?>
<a:theme xmlns:a="http://schemas.openxmlformats.org/drawingml/2006/main" name="eth_praesentation_16zu9_ETH3">
  <a:themeElements>
    <a:clrScheme name="ETH 3">
      <a:dk1>
        <a:sysClr val="windowText" lastClr="000000"/>
      </a:dk1>
      <a:lt1>
        <a:sysClr val="window" lastClr="FFFFFF"/>
      </a:lt1>
      <a:dk2>
        <a:srgbClr val="000000"/>
      </a:dk2>
      <a:lt2>
        <a:srgbClr val="FFFFFF"/>
      </a:lt2>
      <a:accent1>
        <a:srgbClr val="1269B0"/>
      </a:accent1>
      <a:accent2>
        <a:srgbClr val="3881BD"/>
      </a:accent2>
      <a:accent3>
        <a:srgbClr val="5E99C9"/>
      </a:accent3>
      <a:accent4>
        <a:srgbClr val="84B1D6"/>
      </a:accent4>
      <a:accent5>
        <a:srgbClr val="AAC9E3"/>
      </a:accent5>
      <a:accent6>
        <a:srgbClr val="D0E1EF"/>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3">
        <a:dk1>
          <a:sysClr val="windowText" lastClr="000000"/>
        </a:dk1>
        <a:lt1>
          <a:sysClr val="window" lastClr="FFFFFF"/>
        </a:lt1>
        <a:dk2>
          <a:srgbClr val="000000"/>
        </a:dk2>
        <a:lt2>
          <a:srgbClr val="FFFFFF"/>
        </a:lt2>
        <a:accent1>
          <a:srgbClr val="1269B0"/>
        </a:accent1>
        <a:accent2>
          <a:srgbClr val="3881BD"/>
        </a:accent2>
        <a:accent3>
          <a:srgbClr val="5E99C9"/>
        </a:accent3>
        <a:accent4>
          <a:srgbClr val="84B1D6"/>
        </a:accent4>
        <a:accent5>
          <a:srgbClr val="AAC9E3"/>
        </a:accent5>
        <a:accent6>
          <a:srgbClr val="D0E1EF"/>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4.xml><?xml version="1.0" encoding="utf-8"?>
<a:theme xmlns:a="http://schemas.openxmlformats.org/drawingml/2006/main" name="eth_praesentation_16zu9_ETH4">
  <a:themeElements>
    <a:clrScheme name="ETH 4">
      <a:dk1>
        <a:sysClr val="windowText" lastClr="000000"/>
      </a:dk1>
      <a:lt1>
        <a:sysClr val="window" lastClr="FFFFFF"/>
      </a:lt1>
      <a:dk2>
        <a:srgbClr val="000000"/>
      </a:dk2>
      <a:lt2>
        <a:srgbClr val="FFFFFF"/>
      </a:lt2>
      <a:accent1>
        <a:srgbClr val="72791C"/>
      </a:accent1>
      <a:accent2>
        <a:srgbClr val="898E40"/>
      </a:accent2>
      <a:accent3>
        <a:srgbClr val="9FA465"/>
      </a:accent3>
      <a:accent4>
        <a:srgbClr val="B6B989"/>
      </a:accent4>
      <a:accent5>
        <a:srgbClr val="CCCFAD"/>
      </a:accent5>
      <a:accent6>
        <a:srgbClr val="E3E4D2"/>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4">
        <a:dk1>
          <a:sysClr val="windowText" lastClr="000000"/>
        </a:dk1>
        <a:lt1>
          <a:sysClr val="window" lastClr="FFFFFF"/>
        </a:lt1>
        <a:dk2>
          <a:srgbClr val="000000"/>
        </a:dk2>
        <a:lt2>
          <a:srgbClr val="FFFFFF"/>
        </a:lt2>
        <a:accent1>
          <a:srgbClr val="72791C"/>
        </a:accent1>
        <a:accent2>
          <a:srgbClr val="898E40"/>
        </a:accent2>
        <a:accent3>
          <a:srgbClr val="9FA465"/>
        </a:accent3>
        <a:accent4>
          <a:srgbClr val="B6B989"/>
        </a:accent4>
        <a:accent5>
          <a:srgbClr val="CCCFAD"/>
        </a:accent5>
        <a:accent6>
          <a:srgbClr val="E3E4D2"/>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5.xml><?xml version="1.0" encoding="utf-8"?>
<a:theme xmlns:a="http://schemas.openxmlformats.org/drawingml/2006/main" name="eth_praesentation_16zu9_ETH5">
  <a:themeElements>
    <a:clrScheme name="ETH 5">
      <a:dk1>
        <a:sysClr val="windowText" lastClr="000000"/>
      </a:dk1>
      <a:lt1>
        <a:sysClr val="window" lastClr="FFFFFF"/>
      </a:lt1>
      <a:dk2>
        <a:srgbClr val="000000"/>
      </a:dk2>
      <a:lt2>
        <a:srgbClr val="FFFFFF"/>
      </a:lt2>
      <a:accent1>
        <a:srgbClr val="91056A"/>
      </a:accent1>
      <a:accent2>
        <a:srgbClr val="A32D82"/>
      </a:accent2>
      <a:accent3>
        <a:srgbClr val="B4559A"/>
      </a:accent3>
      <a:accent4>
        <a:srgbClr val="C67DB2"/>
      </a:accent4>
      <a:accent5>
        <a:srgbClr val="D7A5C9"/>
      </a:accent5>
      <a:accent6>
        <a:srgbClr val="DFCDE1"/>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5">
        <a:dk1>
          <a:sysClr val="windowText" lastClr="000000"/>
        </a:dk1>
        <a:lt1>
          <a:sysClr val="window" lastClr="FFFFFF"/>
        </a:lt1>
        <a:dk2>
          <a:srgbClr val="000000"/>
        </a:dk2>
        <a:lt2>
          <a:srgbClr val="FFFFFF"/>
        </a:lt2>
        <a:accent1>
          <a:srgbClr val="91056A"/>
        </a:accent1>
        <a:accent2>
          <a:srgbClr val="A32D82"/>
        </a:accent2>
        <a:accent3>
          <a:srgbClr val="B4559A"/>
        </a:accent3>
        <a:accent4>
          <a:srgbClr val="C67DB2"/>
        </a:accent4>
        <a:accent5>
          <a:srgbClr val="D7A5C9"/>
        </a:accent5>
        <a:accent6>
          <a:srgbClr val="DFCDE1"/>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6.xml><?xml version="1.0" encoding="utf-8"?>
<a:theme xmlns:a="http://schemas.openxmlformats.org/drawingml/2006/main" name="eth_praesentation_16zu9_ETH6">
  <a:themeElements>
    <a:clrScheme name="ETH 6">
      <a:dk1>
        <a:sysClr val="windowText" lastClr="000000"/>
      </a:dk1>
      <a:lt1>
        <a:sysClr val="window" lastClr="FFFFFF"/>
      </a:lt1>
      <a:dk2>
        <a:srgbClr val="000000"/>
      </a:dk2>
      <a:lt2>
        <a:srgbClr val="FFFFFF"/>
      </a:lt2>
      <a:accent1>
        <a:srgbClr val="6F6F64"/>
      </a:accent1>
      <a:accent2>
        <a:srgbClr val="86867D"/>
      </a:accent2>
      <a:accent3>
        <a:srgbClr val="9D9D96"/>
      </a:accent3>
      <a:accent4>
        <a:srgbClr val="B4B4AE"/>
      </a:accent4>
      <a:accent5>
        <a:srgbClr val="CBCBC7"/>
      </a:accent5>
      <a:accent6>
        <a:srgbClr val="E2E2E0"/>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6">
        <a:dk1>
          <a:sysClr val="windowText" lastClr="000000"/>
        </a:dk1>
        <a:lt1>
          <a:sysClr val="window" lastClr="FFFFFF"/>
        </a:lt1>
        <a:dk2>
          <a:srgbClr val="000000"/>
        </a:dk2>
        <a:lt2>
          <a:srgbClr val="FFFFFF"/>
        </a:lt2>
        <a:accent1>
          <a:srgbClr val="6F6F64"/>
        </a:accent1>
        <a:accent2>
          <a:srgbClr val="86867D"/>
        </a:accent2>
        <a:accent3>
          <a:srgbClr val="9D9D96"/>
        </a:accent3>
        <a:accent4>
          <a:srgbClr val="B4B4AE"/>
        </a:accent4>
        <a:accent5>
          <a:srgbClr val="CBCBC7"/>
        </a:accent5>
        <a:accent6>
          <a:srgbClr val="E2E2E0"/>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7.xml><?xml version="1.0" encoding="utf-8"?>
<a:theme xmlns:a="http://schemas.openxmlformats.org/drawingml/2006/main" name="eth_praesentation_16zu9_ETH7">
  <a:themeElements>
    <a:clrScheme name="ETH 7">
      <a:dk1>
        <a:sysClr val="windowText" lastClr="000000"/>
      </a:dk1>
      <a:lt1>
        <a:sysClr val="window" lastClr="FFFFFF"/>
      </a:lt1>
      <a:dk2>
        <a:srgbClr val="000000"/>
      </a:dk2>
      <a:lt2>
        <a:srgbClr val="FFFFFF"/>
      </a:lt2>
      <a:accent1>
        <a:srgbClr val="A8322D"/>
      </a:accent1>
      <a:accent2>
        <a:srgbClr val="B6534F"/>
      </a:accent2>
      <a:accent3>
        <a:srgbClr val="C47470"/>
      </a:accent3>
      <a:accent4>
        <a:srgbClr val="D29492"/>
      </a:accent4>
      <a:accent5>
        <a:srgbClr val="E0B5B3"/>
      </a:accent5>
      <a:accent6>
        <a:srgbClr val="EED6D5"/>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7">
        <a:dk1>
          <a:sysClr val="windowText" lastClr="000000"/>
        </a:dk1>
        <a:lt1>
          <a:sysClr val="window" lastClr="FFFFFF"/>
        </a:lt1>
        <a:dk2>
          <a:srgbClr val="000000"/>
        </a:dk2>
        <a:lt2>
          <a:srgbClr val="FFFFFF"/>
        </a:lt2>
        <a:accent1>
          <a:srgbClr val="A8322D"/>
        </a:accent1>
        <a:accent2>
          <a:srgbClr val="B6534F"/>
        </a:accent2>
        <a:accent3>
          <a:srgbClr val="C47470"/>
        </a:accent3>
        <a:accent4>
          <a:srgbClr val="D29492"/>
        </a:accent4>
        <a:accent5>
          <a:srgbClr val="E0B5B3"/>
        </a:accent5>
        <a:accent6>
          <a:srgbClr val="EED6D5"/>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8.xml><?xml version="1.0" encoding="utf-8"?>
<a:theme xmlns:a="http://schemas.openxmlformats.org/drawingml/2006/main" name="eth_praesentation_16zu9_ETH8">
  <a:themeElements>
    <a:clrScheme name="ETH 8">
      <a:dk1>
        <a:sysClr val="windowText" lastClr="000000"/>
      </a:dk1>
      <a:lt1>
        <a:sysClr val="window" lastClr="FFFFFF"/>
      </a:lt1>
      <a:dk2>
        <a:srgbClr val="000000"/>
      </a:dk2>
      <a:lt2>
        <a:srgbClr val="FFFFFF"/>
      </a:lt2>
      <a:accent1>
        <a:srgbClr val="007A96"/>
      </a:accent1>
      <a:accent2>
        <a:srgbClr val="298FA7"/>
      </a:accent2>
      <a:accent3>
        <a:srgbClr val="52A5B8"/>
      </a:accent3>
      <a:accent4>
        <a:srgbClr val="7ABAC8"/>
      </a:accent4>
      <a:accent5>
        <a:srgbClr val="A3CFD9"/>
      </a:accent5>
      <a:accent6>
        <a:srgbClr val="CCE4EA"/>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8">
        <a:dk1>
          <a:sysClr val="windowText" lastClr="000000"/>
        </a:dk1>
        <a:lt1>
          <a:sysClr val="window" lastClr="FFFFFF"/>
        </a:lt1>
        <a:dk2>
          <a:srgbClr val="000000"/>
        </a:dk2>
        <a:lt2>
          <a:srgbClr val="FFFFFF"/>
        </a:lt2>
        <a:accent1>
          <a:srgbClr val="007A96"/>
        </a:accent1>
        <a:accent2>
          <a:srgbClr val="298FA7"/>
        </a:accent2>
        <a:accent3>
          <a:srgbClr val="52A5B8"/>
        </a:accent3>
        <a:accent4>
          <a:srgbClr val="7ABAC8"/>
        </a:accent4>
        <a:accent5>
          <a:srgbClr val="A3CFD9"/>
        </a:accent5>
        <a:accent6>
          <a:srgbClr val="CCE4EA"/>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ppt/theme/theme9.xml><?xml version="1.0" encoding="utf-8"?>
<a:theme xmlns:a="http://schemas.openxmlformats.org/drawingml/2006/main" name="eth_praesentation_16zu9_ETH9">
  <a:themeElements>
    <a:clrScheme name="ETH 9">
      <a:dk1>
        <a:sysClr val="windowText" lastClr="000000"/>
      </a:dk1>
      <a:lt1>
        <a:sysClr val="window" lastClr="FFFFFF"/>
      </a:lt1>
      <a:dk2>
        <a:srgbClr val="000000"/>
      </a:dk2>
      <a:lt2>
        <a:srgbClr val="FFFFFF"/>
      </a:lt2>
      <a:accent1>
        <a:srgbClr val="956013"/>
      </a:accent1>
      <a:accent2>
        <a:srgbClr val="A67939"/>
      </a:accent2>
      <a:accent3>
        <a:srgbClr val="B7935F"/>
      </a:accent3>
      <a:accent4>
        <a:srgbClr val="C8AC84"/>
      </a:accent4>
      <a:accent5>
        <a:srgbClr val="D9C6AA"/>
      </a:accent5>
      <a:accent6>
        <a:srgbClr val="EADFD0"/>
      </a:accent6>
      <a:hlink>
        <a:srgbClr val="000000"/>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tx1"/>
          </a:solidFill>
          <a:roun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ETH 9">
        <a:dk1>
          <a:sysClr val="windowText" lastClr="000000"/>
        </a:dk1>
        <a:lt1>
          <a:sysClr val="window" lastClr="FFFFFF"/>
        </a:lt1>
        <a:dk2>
          <a:srgbClr val="000000"/>
        </a:dk2>
        <a:lt2>
          <a:srgbClr val="FFFFFF"/>
        </a:lt2>
        <a:accent1>
          <a:srgbClr val="956013"/>
        </a:accent1>
        <a:accent2>
          <a:srgbClr val="A67939"/>
        </a:accent2>
        <a:accent3>
          <a:srgbClr val="B7935F"/>
        </a:accent3>
        <a:accent4>
          <a:srgbClr val="C8AC84"/>
        </a:accent4>
        <a:accent5>
          <a:srgbClr val="D9C6AA"/>
        </a:accent5>
        <a:accent6>
          <a:srgbClr val="EADFD0"/>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ETH 3">
      <a:srgbClr val="1269B0"/>
    </a:custClr>
    <a:custClr name="ETH 4">
      <a:srgbClr val="72791C"/>
    </a:custClr>
    <a:custClr name="ETH 5">
      <a:srgbClr val="91056A"/>
    </a:custClr>
    <a:custClr name="ETH 6">
      <a:srgbClr val="6F6F6E"/>
    </a:custClr>
    <a:custClr name="ETH 7">
      <a:srgbClr val="A8322D"/>
    </a:custClr>
    <a:custClr name="ETH 8">
      <a:srgbClr val="007A96"/>
    </a:custClr>
    <a:custClr name="ETH 9">
      <a:srgbClr val="956013"/>
    </a:custClr>
  </a:custClrLst>
  <a:extLst>
    <a:ext uri="{05A4C25C-085E-4340-85A3-A5531E510DB2}">
      <thm15:themeFamily xmlns:thm15="http://schemas.microsoft.com/office/thememl/2012/main" name="eth_praesentation_16zu9_ETH1_d" id="{F9B539DF-8A69-4439-8089-24A40A980317}" vid="{5D9C827C-5BA7-402A-8ABB-C7F0BA4B4DEC}"/>
    </a:ext>
  </a:extLst>
</a:theme>
</file>

<file path=docProps/app.xml><?xml version="1.0" encoding="utf-8"?>
<Properties xmlns="http://schemas.openxmlformats.org/officeDocument/2006/extended-properties" xmlns:vt="http://schemas.openxmlformats.org/officeDocument/2006/docPropsVTypes">
  <Template>eth_praesentation_16zu9_en</Template>
  <TotalTime>0</TotalTime>
  <Words>2374</Words>
  <Application>Microsoft Office PowerPoint</Application>
  <PresentationFormat>Custom</PresentationFormat>
  <Paragraphs>299</Paragraphs>
  <Slides>40</Slides>
  <Notes>21</Notes>
  <HiddenSlides>1</HiddenSlides>
  <MMClips>0</MMClips>
  <ScaleCrop>false</ScaleCrop>
  <HeadingPairs>
    <vt:vector size="6" baseType="variant">
      <vt:variant>
        <vt:lpstr>Fonts Used</vt:lpstr>
      </vt:variant>
      <vt:variant>
        <vt:i4>9</vt:i4>
      </vt:variant>
      <vt:variant>
        <vt:lpstr>Theme</vt:lpstr>
      </vt:variant>
      <vt:variant>
        <vt:i4>9</vt:i4>
      </vt:variant>
      <vt:variant>
        <vt:lpstr>Slide Titles</vt:lpstr>
      </vt:variant>
      <vt:variant>
        <vt:i4>40</vt:i4>
      </vt:variant>
    </vt:vector>
  </HeadingPairs>
  <TitlesOfParts>
    <vt:vector size="58" baseType="lpstr">
      <vt:lpstr>Arial</vt:lpstr>
      <vt:lpstr>Bookman Old Style</vt:lpstr>
      <vt:lpstr>Calibri</vt:lpstr>
      <vt:lpstr>ElsevierGulliver</vt:lpstr>
      <vt:lpstr>Harding</vt:lpstr>
      <vt:lpstr>MinionPro-Regular</vt:lpstr>
      <vt:lpstr>Söhne</vt:lpstr>
      <vt:lpstr>Times New Roman</vt:lpstr>
      <vt:lpstr>Wingdings</vt:lpstr>
      <vt:lpstr>eth_praesentation_16zu9_ETH1</vt:lpstr>
      <vt:lpstr>eth_praesentation_16zu9_ETH2</vt:lpstr>
      <vt:lpstr>eth_praesentation_16zu9_ETH3</vt:lpstr>
      <vt:lpstr>eth_praesentation_16zu9_ETH4</vt:lpstr>
      <vt:lpstr>eth_praesentation_16zu9_ETH5</vt:lpstr>
      <vt:lpstr>eth_praesentation_16zu9_ETH6</vt:lpstr>
      <vt:lpstr>eth_praesentation_16zu9_ETH7</vt:lpstr>
      <vt:lpstr>eth_praesentation_16zu9_ETH8</vt:lpstr>
      <vt:lpstr>eth_praesentation_16zu9_ETH9</vt:lpstr>
      <vt:lpstr>Increasing Electric Vehicle  adoption with personalized nudging</vt:lpstr>
      <vt:lpstr>Overview</vt:lpstr>
      <vt:lpstr>PowerPoint Presentation</vt:lpstr>
      <vt:lpstr>Information and psychological barriers</vt:lpstr>
      <vt:lpstr>Insight from prior research &amp; contribution</vt:lpstr>
      <vt:lpstr>Barriers analyzed in this study</vt:lpstr>
      <vt:lpstr>Research question</vt:lpstr>
      <vt:lpstr>Methodological approach</vt:lpstr>
      <vt:lpstr>Experimental Design</vt:lpstr>
      <vt:lpstr>Method: stated choice approach combined with a randomized control trial</vt:lpstr>
      <vt:lpstr>Treatments</vt:lpstr>
      <vt:lpstr>Control</vt:lpstr>
      <vt:lpstr>Range Compatibility</vt:lpstr>
      <vt:lpstr>Charging Compatibility</vt:lpstr>
      <vt:lpstr>Total Cost of Ownership Compatibility</vt:lpstr>
      <vt:lpstr>Data and results</vt:lpstr>
      <vt:lpstr>Data</vt:lpstr>
      <vt:lpstr>Compatibility bias: Range</vt:lpstr>
      <vt:lpstr>Compatibility bias: Charging</vt:lpstr>
      <vt:lpstr>Compatibility bias: TCO</vt:lpstr>
      <vt:lpstr>Quantifying psychological/information barriers</vt:lpstr>
      <vt:lpstr>PowerPoint Presentation</vt:lpstr>
      <vt:lpstr>Preliminary Conclusions &amp; Next steps</vt:lpstr>
      <vt:lpstr>Conclusions</vt:lpstr>
      <vt:lpstr>PowerPoint Presentation</vt:lpstr>
      <vt:lpstr>PowerPoint Presentation</vt:lpstr>
      <vt:lpstr>PowerPoint Presentation</vt:lpstr>
      <vt:lpstr>PowerPoint Presentation</vt:lpstr>
      <vt:lpstr>PowerPoint Presentation</vt:lpstr>
      <vt:lpstr>PowerPoint Presentation</vt:lpstr>
      <vt:lpstr>Range Compatibility</vt:lpstr>
      <vt:lpstr>Charging Compatibility</vt:lpstr>
      <vt:lpstr>Charging Compatibility</vt:lpstr>
      <vt:lpstr>TCO Compatibility</vt:lpstr>
      <vt:lpstr>Preliminary results from the pilot study: Choice Cards</vt:lpstr>
      <vt:lpstr>Preliminary results from the pilot study: Intention to buy</vt:lpstr>
      <vt:lpstr>PowerPoint Presentation</vt:lpstr>
      <vt:lpstr>PowerPoint Presentation</vt:lpstr>
      <vt:lpstr>PowerPoint Presentation</vt:lpstr>
      <vt:lpstr>To discuss Preregistration</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EMEE2020</dc:title>
  <dc:creator>nilkanth kumar</dc:creator>
  <cp:keywords>Pitch</cp:keywords>
  <cp:lastModifiedBy>Bernardic  Ursa</cp:lastModifiedBy>
  <cp:revision>430</cp:revision>
  <cp:lastPrinted>2020-01-09T12:33:08Z</cp:lastPrinted>
  <dcterms:created xsi:type="dcterms:W3CDTF">2018-08-13T11:48:23Z</dcterms:created>
  <dcterms:modified xsi:type="dcterms:W3CDTF">2023-09-10T14:12:01Z</dcterms:modified>
</cp:coreProperties>
</file>